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67" r:id="rId2"/>
    <p:sldId id="268" r:id="rId3"/>
    <p:sldId id="269" r:id="rId4"/>
    <p:sldId id="271" r:id="rId5"/>
    <p:sldId id="272" r:id="rId6"/>
    <p:sldId id="276" r:id="rId7"/>
    <p:sldId id="273" r:id="rId8"/>
    <p:sldId id="274" r:id="rId9"/>
    <p:sldId id="277" r:id="rId10"/>
    <p:sldId id="281" r:id="rId11"/>
    <p:sldId id="278" r:id="rId12"/>
    <p:sldId id="282" r:id="rId13"/>
    <p:sldId id="279" r:id="rId14"/>
    <p:sldId id="283" r:id="rId15"/>
    <p:sldId id="284" r:id="rId16"/>
    <p:sldId id="270" r:id="rId17"/>
    <p:sldId id="256" r:id="rId18"/>
    <p:sldId id="257" r:id="rId19"/>
    <p:sldId id="258" r:id="rId20"/>
    <p:sldId id="259" r:id="rId21"/>
    <p:sldId id="260" r:id="rId22"/>
    <p:sldId id="261" r:id="rId23"/>
    <p:sldId id="262" r:id="rId24"/>
    <p:sldId id="263" r:id="rId25"/>
    <p:sldId id="264" r:id="rId26"/>
    <p:sldId id="265" r:id="rId27"/>
    <p:sldId id="26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1A5D"/>
    <a:srgbClr val="F2F2F2"/>
    <a:srgbClr val="50D0BC"/>
    <a:srgbClr val="FF7784"/>
    <a:srgbClr val="717EEE"/>
    <a:srgbClr val="FDCA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96357" autoAdjust="0"/>
  </p:normalViewPr>
  <p:slideViewPr>
    <p:cSldViewPr snapToGrid="0">
      <p:cViewPr>
        <p:scale>
          <a:sx n="90" d="100"/>
          <a:sy n="90" d="100"/>
        </p:scale>
        <p:origin x="870" y="5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6A8144-04C3-4586-A5A3-9F4B52F29EB2}" type="datetimeFigureOut">
              <a:rPr lang="en-US" smtClean="0"/>
              <a:t>7/22/2023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6B4519-0664-4127-892C-285CF39D34B6}" type="slidenum">
              <a:rPr lang="en-US" smtClean="0"/>
              <a:t>‹#›</a:t>
            </a:fld>
            <a:endParaRPr lang="en-US"/>
          </a:p>
        </p:txBody>
      </p:sp>
    </p:spTree>
    <p:extLst>
      <p:ext uri="{BB962C8B-B14F-4D97-AF65-F5344CB8AC3E}">
        <p14:creationId xmlns:p14="http://schemas.microsoft.com/office/powerpoint/2010/main" val="743133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119"/>
              </a:lnSpc>
            </a:pPr>
            <a:r>
              <a:rPr lang="en-US" sz="1200" dirty="0">
                <a:solidFill>
                  <a:srgbClr val="121A5D"/>
                </a:solidFill>
                <a:latin typeface="Canva Sans 1"/>
              </a:rPr>
              <a:t>Novel machine learning tools and data availability can be used to study financial market trends.</a:t>
            </a:r>
          </a:p>
          <a:p>
            <a:pPr>
              <a:lnSpc>
                <a:spcPts val="1119"/>
              </a:lnSpc>
            </a:pPr>
            <a:r>
              <a:rPr lang="en-US" sz="1200" dirty="0">
                <a:solidFill>
                  <a:srgbClr val="121A5D"/>
                </a:solidFill>
                <a:latin typeface="Canva Sans 1"/>
              </a:rPr>
              <a:t>We forecast stock prices with a deep learning model called Long Short Term Memory networks (LSTM).</a:t>
            </a:r>
          </a:p>
          <a:p>
            <a:pPr>
              <a:lnSpc>
                <a:spcPts val="1119"/>
              </a:lnSpc>
            </a:pPr>
            <a:r>
              <a:rPr lang="en-US" sz="1200" dirty="0">
                <a:solidFill>
                  <a:srgbClr val="121A5D"/>
                </a:solidFill>
                <a:latin typeface="Canva Sans 1"/>
              </a:rPr>
              <a:t>Qualitative information is incorporated through sentiment analysis of news headlines</a:t>
            </a:r>
          </a:p>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2</a:t>
            </a:fld>
            <a:endParaRPr lang="en-US"/>
          </a:p>
        </p:txBody>
      </p:sp>
    </p:spTree>
    <p:extLst>
      <p:ext uri="{BB962C8B-B14F-4D97-AF65-F5344CB8AC3E}">
        <p14:creationId xmlns:p14="http://schemas.microsoft.com/office/powerpoint/2010/main" val="2913929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15</a:t>
            </a:fld>
            <a:endParaRPr lang="en-US"/>
          </a:p>
        </p:txBody>
      </p:sp>
    </p:spTree>
    <p:extLst>
      <p:ext uri="{BB962C8B-B14F-4D97-AF65-F5344CB8AC3E}">
        <p14:creationId xmlns:p14="http://schemas.microsoft.com/office/powerpoint/2010/main" val="171745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5</a:t>
            </a:fld>
            <a:endParaRPr lang="en-US"/>
          </a:p>
        </p:txBody>
      </p:sp>
    </p:spTree>
    <p:extLst>
      <p:ext uri="{BB962C8B-B14F-4D97-AF65-F5344CB8AC3E}">
        <p14:creationId xmlns:p14="http://schemas.microsoft.com/office/powerpoint/2010/main" val="3564494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6</a:t>
            </a:fld>
            <a:endParaRPr lang="en-US"/>
          </a:p>
        </p:txBody>
      </p:sp>
    </p:spTree>
    <p:extLst>
      <p:ext uri="{BB962C8B-B14F-4D97-AF65-F5344CB8AC3E}">
        <p14:creationId xmlns:p14="http://schemas.microsoft.com/office/powerpoint/2010/main" val="1694348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concept of consistent exposure to risk premiums, as emphasized by the </a:t>
            </a:r>
            <a:r>
              <a:rPr lang="en-US" dirty="0" err="1"/>
              <a:t>Fama</a:t>
            </a:r>
            <a:r>
              <a:rPr lang="en-US" dirty="0"/>
              <a:t>-French model, is taken into consideration. To maintain this concept, we employ a rolling linear regression approach over a 100-trading-day period. This allows us to capture the evolving exposures to each risk premium as our independent variables. We believe that these predictors effectively capture the expected changes in stock prices, while the sentiment analysis of financial news focuses on capturing idiosyncratic risks.</a:t>
            </a:r>
          </a:p>
        </p:txBody>
      </p:sp>
      <p:sp>
        <p:nvSpPr>
          <p:cNvPr id="4" name="Slide Number Placeholder 3"/>
          <p:cNvSpPr>
            <a:spLocks noGrp="1"/>
          </p:cNvSpPr>
          <p:nvPr>
            <p:ph type="sldNum" sz="quarter" idx="5"/>
          </p:nvPr>
        </p:nvSpPr>
        <p:spPr/>
        <p:txBody>
          <a:bodyPr/>
          <a:lstStyle/>
          <a:p>
            <a:fld id="{586B4519-0664-4127-892C-285CF39D34B6}" type="slidenum">
              <a:rPr lang="en-US" smtClean="0"/>
              <a:t>7</a:t>
            </a:fld>
            <a:endParaRPr lang="en-US"/>
          </a:p>
        </p:txBody>
      </p:sp>
    </p:spTree>
    <p:extLst>
      <p:ext uri="{BB962C8B-B14F-4D97-AF65-F5344CB8AC3E}">
        <p14:creationId xmlns:p14="http://schemas.microsoft.com/office/powerpoint/2010/main" val="2315949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10</a:t>
            </a:fld>
            <a:endParaRPr lang="en-US"/>
          </a:p>
        </p:txBody>
      </p:sp>
    </p:spTree>
    <p:extLst>
      <p:ext uri="{BB962C8B-B14F-4D97-AF65-F5344CB8AC3E}">
        <p14:creationId xmlns:p14="http://schemas.microsoft.com/office/powerpoint/2010/main" val="2317356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Five factors &amp; sentiment score indicate significant correlation to stock price</a:t>
            </a:r>
          </a:p>
        </p:txBody>
      </p:sp>
      <p:sp>
        <p:nvSpPr>
          <p:cNvPr id="4" name="Slide Number Placeholder 3"/>
          <p:cNvSpPr>
            <a:spLocks noGrp="1"/>
          </p:cNvSpPr>
          <p:nvPr>
            <p:ph type="sldNum" sz="quarter" idx="5"/>
          </p:nvPr>
        </p:nvSpPr>
        <p:spPr/>
        <p:txBody>
          <a:bodyPr/>
          <a:lstStyle/>
          <a:p>
            <a:fld id="{586B4519-0664-4127-892C-285CF39D34B6}" type="slidenum">
              <a:rPr lang="en-US" smtClean="0"/>
              <a:t>11</a:t>
            </a:fld>
            <a:endParaRPr lang="en-US"/>
          </a:p>
        </p:txBody>
      </p:sp>
    </p:spTree>
    <p:extLst>
      <p:ext uri="{BB962C8B-B14F-4D97-AF65-F5344CB8AC3E}">
        <p14:creationId xmlns:p14="http://schemas.microsoft.com/office/powerpoint/2010/main" val="3771696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12</a:t>
            </a:fld>
            <a:endParaRPr lang="en-US"/>
          </a:p>
        </p:txBody>
      </p:sp>
    </p:spTree>
    <p:extLst>
      <p:ext uri="{BB962C8B-B14F-4D97-AF65-F5344CB8AC3E}">
        <p14:creationId xmlns:p14="http://schemas.microsoft.com/office/powerpoint/2010/main" val="758020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13</a:t>
            </a:fld>
            <a:endParaRPr lang="en-US"/>
          </a:p>
        </p:txBody>
      </p:sp>
    </p:spTree>
    <p:extLst>
      <p:ext uri="{BB962C8B-B14F-4D97-AF65-F5344CB8AC3E}">
        <p14:creationId xmlns:p14="http://schemas.microsoft.com/office/powerpoint/2010/main" val="580341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took about 2 minutes to fit per model. run on google </a:t>
            </a:r>
            <a:r>
              <a:rPr lang="en-US" dirty="0" err="1"/>
              <a:t>colab</a:t>
            </a:r>
            <a:r>
              <a:rPr lang="en-US" dirty="0"/>
              <a:t>.</a:t>
            </a:r>
          </a:p>
        </p:txBody>
      </p:sp>
      <p:sp>
        <p:nvSpPr>
          <p:cNvPr id="4" name="Slide Number Placeholder 3"/>
          <p:cNvSpPr>
            <a:spLocks noGrp="1"/>
          </p:cNvSpPr>
          <p:nvPr>
            <p:ph type="sldNum" sz="quarter" idx="5"/>
          </p:nvPr>
        </p:nvSpPr>
        <p:spPr/>
        <p:txBody>
          <a:bodyPr/>
          <a:lstStyle/>
          <a:p>
            <a:fld id="{586B4519-0664-4127-892C-285CF39D34B6}" type="slidenum">
              <a:rPr lang="en-US" smtClean="0"/>
              <a:t>14</a:t>
            </a:fld>
            <a:endParaRPr lang="en-US"/>
          </a:p>
        </p:txBody>
      </p:sp>
    </p:spTree>
    <p:extLst>
      <p:ext uri="{BB962C8B-B14F-4D97-AF65-F5344CB8AC3E}">
        <p14:creationId xmlns:p14="http://schemas.microsoft.com/office/powerpoint/2010/main" val="3372500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89D43-FF42-BB8C-E8AB-B5697ED39D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EE5AB6-BAB1-2316-3761-0550DD41D4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53C52B-1C46-A93A-709B-4DAC3C83B9E7}"/>
              </a:ext>
            </a:extLst>
          </p:cNvPr>
          <p:cNvSpPr>
            <a:spLocks noGrp="1"/>
          </p:cNvSpPr>
          <p:nvPr>
            <p:ph type="dt" sz="half" idx="10"/>
          </p:nvPr>
        </p:nvSpPr>
        <p:spPr/>
        <p:txBody>
          <a:bodyPr/>
          <a:lstStyle/>
          <a:p>
            <a:fld id="{5AAEE994-5D60-4222-BDEA-CB514524CF96}" type="datetimeFigureOut">
              <a:rPr lang="en-US" smtClean="0"/>
              <a:t>7/22/2023</a:t>
            </a:fld>
            <a:endParaRPr lang="en-US"/>
          </a:p>
        </p:txBody>
      </p:sp>
      <p:sp>
        <p:nvSpPr>
          <p:cNvPr id="5" name="Footer Placeholder 4">
            <a:extLst>
              <a:ext uri="{FF2B5EF4-FFF2-40B4-BE49-F238E27FC236}">
                <a16:creationId xmlns:a16="http://schemas.microsoft.com/office/drawing/2014/main" id="{6C75A5C6-509B-43AA-55F1-F5607B39E8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210859-C270-7574-F49A-268F91E3EC70}"/>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2609939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66638-B545-ACED-B810-51A6512740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C8ECCD-0B7E-9094-F61D-D7A33E2555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907A1-AB6A-EF92-481D-EFE8F3B6BF99}"/>
              </a:ext>
            </a:extLst>
          </p:cNvPr>
          <p:cNvSpPr>
            <a:spLocks noGrp="1"/>
          </p:cNvSpPr>
          <p:nvPr>
            <p:ph type="dt" sz="half" idx="10"/>
          </p:nvPr>
        </p:nvSpPr>
        <p:spPr/>
        <p:txBody>
          <a:bodyPr/>
          <a:lstStyle/>
          <a:p>
            <a:fld id="{5AAEE994-5D60-4222-BDEA-CB514524CF96}" type="datetimeFigureOut">
              <a:rPr lang="en-US" smtClean="0"/>
              <a:t>7/22/2023</a:t>
            </a:fld>
            <a:endParaRPr lang="en-US"/>
          </a:p>
        </p:txBody>
      </p:sp>
      <p:sp>
        <p:nvSpPr>
          <p:cNvPr id="5" name="Footer Placeholder 4">
            <a:extLst>
              <a:ext uri="{FF2B5EF4-FFF2-40B4-BE49-F238E27FC236}">
                <a16:creationId xmlns:a16="http://schemas.microsoft.com/office/drawing/2014/main" id="{1D03C155-207F-14E9-573E-B47D7A1A1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1AC3C-E7EB-DCAC-69F1-E7EBE25984FB}"/>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104564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1EDAE-DF92-4330-1E45-E0044F9534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F49212-F38E-6FCC-880C-8F9281B84F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EE559-9FA6-7DEA-AB11-51F868CD76FC}"/>
              </a:ext>
            </a:extLst>
          </p:cNvPr>
          <p:cNvSpPr>
            <a:spLocks noGrp="1"/>
          </p:cNvSpPr>
          <p:nvPr>
            <p:ph type="dt" sz="half" idx="10"/>
          </p:nvPr>
        </p:nvSpPr>
        <p:spPr/>
        <p:txBody>
          <a:bodyPr/>
          <a:lstStyle/>
          <a:p>
            <a:fld id="{5AAEE994-5D60-4222-BDEA-CB514524CF96}" type="datetimeFigureOut">
              <a:rPr lang="en-US" smtClean="0"/>
              <a:t>7/22/2023</a:t>
            </a:fld>
            <a:endParaRPr lang="en-US"/>
          </a:p>
        </p:txBody>
      </p:sp>
      <p:sp>
        <p:nvSpPr>
          <p:cNvPr id="5" name="Footer Placeholder 4">
            <a:extLst>
              <a:ext uri="{FF2B5EF4-FFF2-40B4-BE49-F238E27FC236}">
                <a16:creationId xmlns:a16="http://schemas.microsoft.com/office/drawing/2014/main" id="{8D724804-A453-8336-B165-B3863D3A74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F5722E-F125-F84F-293D-6C5343B9EDF7}"/>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3702493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85321-FDE3-5753-A641-873FC750A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C03D2E-76AE-5528-A63B-48E596EF58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CE958-32E1-02CB-65C4-894B7678B919}"/>
              </a:ext>
            </a:extLst>
          </p:cNvPr>
          <p:cNvSpPr>
            <a:spLocks noGrp="1"/>
          </p:cNvSpPr>
          <p:nvPr>
            <p:ph type="dt" sz="half" idx="10"/>
          </p:nvPr>
        </p:nvSpPr>
        <p:spPr/>
        <p:txBody>
          <a:bodyPr/>
          <a:lstStyle/>
          <a:p>
            <a:fld id="{5AAEE994-5D60-4222-BDEA-CB514524CF96}" type="datetimeFigureOut">
              <a:rPr lang="en-US" smtClean="0"/>
              <a:t>7/22/2023</a:t>
            </a:fld>
            <a:endParaRPr lang="en-US"/>
          </a:p>
        </p:txBody>
      </p:sp>
      <p:sp>
        <p:nvSpPr>
          <p:cNvPr id="5" name="Footer Placeholder 4">
            <a:extLst>
              <a:ext uri="{FF2B5EF4-FFF2-40B4-BE49-F238E27FC236}">
                <a16:creationId xmlns:a16="http://schemas.microsoft.com/office/drawing/2014/main" id="{332FABBC-B642-B222-62E9-82FF226278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D0697-4FA9-98EE-4345-638AFB4CD8D5}"/>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1990107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9365-90A8-EF81-AA57-301BF07593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06241F-A948-FB78-8512-6855070757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15EF6A-4D39-95E0-7A0F-4B0E63021648}"/>
              </a:ext>
            </a:extLst>
          </p:cNvPr>
          <p:cNvSpPr>
            <a:spLocks noGrp="1"/>
          </p:cNvSpPr>
          <p:nvPr>
            <p:ph type="dt" sz="half" idx="10"/>
          </p:nvPr>
        </p:nvSpPr>
        <p:spPr/>
        <p:txBody>
          <a:bodyPr/>
          <a:lstStyle/>
          <a:p>
            <a:fld id="{5AAEE994-5D60-4222-BDEA-CB514524CF96}" type="datetimeFigureOut">
              <a:rPr lang="en-US" smtClean="0"/>
              <a:t>7/22/2023</a:t>
            </a:fld>
            <a:endParaRPr lang="en-US"/>
          </a:p>
        </p:txBody>
      </p:sp>
      <p:sp>
        <p:nvSpPr>
          <p:cNvPr id="5" name="Footer Placeholder 4">
            <a:extLst>
              <a:ext uri="{FF2B5EF4-FFF2-40B4-BE49-F238E27FC236}">
                <a16:creationId xmlns:a16="http://schemas.microsoft.com/office/drawing/2014/main" id="{81712FAB-50CE-175D-0A90-5B682E460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124B96-C3D6-FDCA-4727-91192E122E01}"/>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152018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5AB56-00FF-56D4-E60E-B97DA3B4D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CFD958-C039-FE23-A16D-E56E453752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EEF5A8-ADBE-F032-7EB8-A26F91EADA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B4B520-AE61-B613-BFD5-1FAEDB07308E}"/>
              </a:ext>
            </a:extLst>
          </p:cNvPr>
          <p:cNvSpPr>
            <a:spLocks noGrp="1"/>
          </p:cNvSpPr>
          <p:nvPr>
            <p:ph type="dt" sz="half" idx="10"/>
          </p:nvPr>
        </p:nvSpPr>
        <p:spPr/>
        <p:txBody>
          <a:bodyPr/>
          <a:lstStyle/>
          <a:p>
            <a:fld id="{5AAEE994-5D60-4222-BDEA-CB514524CF96}" type="datetimeFigureOut">
              <a:rPr lang="en-US" smtClean="0"/>
              <a:t>7/22/2023</a:t>
            </a:fld>
            <a:endParaRPr lang="en-US"/>
          </a:p>
        </p:txBody>
      </p:sp>
      <p:sp>
        <p:nvSpPr>
          <p:cNvPr id="6" name="Footer Placeholder 5">
            <a:extLst>
              <a:ext uri="{FF2B5EF4-FFF2-40B4-BE49-F238E27FC236}">
                <a16:creationId xmlns:a16="http://schemas.microsoft.com/office/drawing/2014/main" id="{66A00A9A-EB23-7D90-CC71-6B487CFB55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1B2745-9A39-57EA-321D-C6E79578F464}"/>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769591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1DD90-1F77-9E8F-ED72-820AE74FFF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1D9996-ADDF-7C0E-408F-C409B3B72E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DEF3C-1E14-9E9A-7AE9-5AC558A503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C8D589-B8C3-E8BC-26A6-8B0F548E2B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C4F4C8-2048-B55B-D145-407A1CC528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306BA1-7915-14BE-64BF-5633FEC6DB48}"/>
              </a:ext>
            </a:extLst>
          </p:cNvPr>
          <p:cNvSpPr>
            <a:spLocks noGrp="1"/>
          </p:cNvSpPr>
          <p:nvPr>
            <p:ph type="dt" sz="half" idx="10"/>
          </p:nvPr>
        </p:nvSpPr>
        <p:spPr/>
        <p:txBody>
          <a:bodyPr/>
          <a:lstStyle/>
          <a:p>
            <a:fld id="{5AAEE994-5D60-4222-BDEA-CB514524CF96}" type="datetimeFigureOut">
              <a:rPr lang="en-US" smtClean="0"/>
              <a:t>7/22/2023</a:t>
            </a:fld>
            <a:endParaRPr lang="en-US"/>
          </a:p>
        </p:txBody>
      </p:sp>
      <p:sp>
        <p:nvSpPr>
          <p:cNvPr id="8" name="Footer Placeholder 7">
            <a:extLst>
              <a:ext uri="{FF2B5EF4-FFF2-40B4-BE49-F238E27FC236}">
                <a16:creationId xmlns:a16="http://schemas.microsoft.com/office/drawing/2014/main" id="{C3378937-981E-1015-347A-291836082F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D8EC58-EF0E-D790-725C-2BB3BB98581A}"/>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165011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284B-9096-D07E-4105-6606BB5CB9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54C1DB-6AA0-9E92-0F9E-655A8296B90A}"/>
              </a:ext>
            </a:extLst>
          </p:cNvPr>
          <p:cNvSpPr>
            <a:spLocks noGrp="1"/>
          </p:cNvSpPr>
          <p:nvPr>
            <p:ph type="dt" sz="half" idx="10"/>
          </p:nvPr>
        </p:nvSpPr>
        <p:spPr/>
        <p:txBody>
          <a:bodyPr/>
          <a:lstStyle/>
          <a:p>
            <a:fld id="{5AAEE994-5D60-4222-BDEA-CB514524CF96}" type="datetimeFigureOut">
              <a:rPr lang="en-US" smtClean="0"/>
              <a:t>7/22/2023</a:t>
            </a:fld>
            <a:endParaRPr lang="en-US"/>
          </a:p>
        </p:txBody>
      </p:sp>
      <p:sp>
        <p:nvSpPr>
          <p:cNvPr id="4" name="Footer Placeholder 3">
            <a:extLst>
              <a:ext uri="{FF2B5EF4-FFF2-40B4-BE49-F238E27FC236}">
                <a16:creationId xmlns:a16="http://schemas.microsoft.com/office/drawing/2014/main" id="{8A6D0FD1-9709-2353-AC7C-12F6A57354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6FB3EE-6CF4-487C-D441-01A1DA0183BE}"/>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577960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F75AA-8515-8F0F-5A09-F7162355D098}"/>
              </a:ext>
            </a:extLst>
          </p:cNvPr>
          <p:cNvSpPr>
            <a:spLocks noGrp="1"/>
          </p:cNvSpPr>
          <p:nvPr>
            <p:ph type="dt" sz="half" idx="10"/>
          </p:nvPr>
        </p:nvSpPr>
        <p:spPr/>
        <p:txBody>
          <a:bodyPr/>
          <a:lstStyle/>
          <a:p>
            <a:fld id="{5AAEE994-5D60-4222-BDEA-CB514524CF96}" type="datetimeFigureOut">
              <a:rPr lang="en-US" smtClean="0"/>
              <a:t>7/22/2023</a:t>
            </a:fld>
            <a:endParaRPr lang="en-US"/>
          </a:p>
        </p:txBody>
      </p:sp>
      <p:sp>
        <p:nvSpPr>
          <p:cNvPr id="3" name="Footer Placeholder 2">
            <a:extLst>
              <a:ext uri="{FF2B5EF4-FFF2-40B4-BE49-F238E27FC236}">
                <a16:creationId xmlns:a16="http://schemas.microsoft.com/office/drawing/2014/main" id="{58FC5699-C793-9A8B-86AA-FDBBD1BF44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355F97-1B31-D4E3-0854-963626E5B7F7}"/>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492324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1B838-A7FB-42DE-F2AA-F9548356D0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5ADA90-32EA-9CD0-A31E-F39E78AEF2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7AE3E0-A422-FD4D-F15E-750698946D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01C8BD-B887-4C49-39E2-28F2C5B30629}"/>
              </a:ext>
            </a:extLst>
          </p:cNvPr>
          <p:cNvSpPr>
            <a:spLocks noGrp="1"/>
          </p:cNvSpPr>
          <p:nvPr>
            <p:ph type="dt" sz="half" idx="10"/>
          </p:nvPr>
        </p:nvSpPr>
        <p:spPr/>
        <p:txBody>
          <a:bodyPr/>
          <a:lstStyle/>
          <a:p>
            <a:fld id="{5AAEE994-5D60-4222-BDEA-CB514524CF96}" type="datetimeFigureOut">
              <a:rPr lang="en-US" smtClean="0"/>
              <a:t>7/22/2023</a:t>
            </a:fld>
            <a:endParaRPr lang="en-US"/>
          </a:p>
        </p:txBody>
      </p:sp>
      <p:sp>
        <p:nvSpPr>
          <p:cNvPr id="6" name="Footer Placeholder 5">
            <a:extLst>
              <a:ext uri="{FF2B5EF4-FFF2-40B4-BE49-F238E27FC236}">
                <a16:creationId xmlns:a16="http://schemas.microsoft.com/office/drawing/2014/main" id="{CF68707F-86B1-DDEB-7FDB-B2375B46E7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313C59-E05C-993C-5B9A-038046C4C229}"/>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1137420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2BC6-937F-60FD-4036-17B0CC52F2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45631C-E59E-5CDA-9A73-327A7C5045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91A9F1-5676-74DB-3F4C-260226653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089296-0889-C7CF-D08F-B33105A9922C}"/>
              </a:ext>
            </a:extLst>
          </p:cNvPr>
          <p:cNvSpPr>
            <a:spLocks noGrp="1"/>
          </p:cNvSpPr>
          <p:nvPr>
            <p:ph type="dt" sz="half" idx="10"/>
          </p:nvPr>
        </p:nvSpPr>
        <p:spPr/>
        <p:txBody>
          <a:bodyPr/>
          <a:lstStyle/>
          <a:p>
            <a:fld id="{5AAEE994-5D60-4222-BDEA-CB514524CF96}" type="datetimeFigureOut">
              <a:rPr lang="en-US" smtClean="0"/>
              <a:t>7/22/2023</a:t>
            </a:fld>
            <a:endParaRPr lang="en-US"/>
          </a:p>
        </p:txBody>
      </p:sp>
      <p:sp>
        <p:nvSpPr>
          <p:cNvPr id="6" name="Footer Placeholder 5">
            <a:extLst>
              <a:ext uri="{FF2B5EF4-FFF2-40B4-BE49-F238E27FC236}">
                <a16:creationId xmlns:a16="http://schemas.microsoft.com/office/drawing/2014/main" id="{4FAF0D70-8FFD-6A8F-6E5E-91C899CC4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E509F-020B-140D-1E16-B757C6D54178}"/>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242801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4D852F-B683-1DEF-95DF-6E197A0F42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96134F-1129-38BB-1203-A0C791A700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6F7F94-EFCD-7DC2-878B-F2F9941AD2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EE994-5D60-4222-BDEA-CB514524CF96}" type="datetimeFigureOut">
              <a:rPr lang="en-US" smtClean="0"/>
              <a:t>7/22/2023</a:t>
            </a:fld>
            <a:endParaRPr lang="en-US"/>
          </a:p>
        </p:txBody>
      </p:sp>
      <p:sp>
        <p:nvSpPr>
          <p:cNvPr id="5" name="Footer Placeholder 4">
            <a:extLst>
              <a:ext uri="{FF2B5EF4-FFF2-40B4-BE49-F238E27FC236}">
                <a16:creationId xmlns:a16="http://schemas.microsoft.com/office/drawing/2014/main" id="{A3C8805C-08A7-E7E5-D533-05D2833D68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75C4AE-7978-E3B2-DEB5-2FEC0D84C5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8E2A1-01F0-4E60-91D7-236B8D4121DF}" type="slidenum">
              <a:rPr lang="en-US" smtClean="0"/>
              <a:t>‹#›</a:t>
            </a:fld>
            <a:endParaRPr lang="en-US"/>
          </a:p>
        </p:txBody>
      </p:sp>
    </p:spTree>
    <p:extLst>
      <p:ext uri="{BB962C8B-B14F-4D97-AF65-F5344CB8AC3E}">
        <p14:creationId xmlns:p14="http://schemas.microsoft.com/office/powerpoint/2010/main" val="1766161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18" Type="http://schemas.openxmlformats.org/officeDocument/2006/relationships/image" Target="../media/image16.svg"/><Relationship Id="rId3" Type="http://schemas.microsoft.com/office/2007/relationships/hdphoto" Target="../media/hdphoto1.wdp"/><Relationship Id="rId7" Type="http://schemas.openxmlformats.org/officeDocument/2006/relationships/image" Target="../media/image5.jpe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31.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33.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35.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3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5.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4.svg"/><Relationship Id="rId5" Type="http://schemas.openxmlformats.org/officeDocument/2006/relationships/image" Target="../media/image10.svg"/><Relationship Id="rId10"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6.sv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3.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6.svg"/></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svg"/><Relationship Id="rId10"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14.sv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4.svg"/><Relationship Id="rId5" Type="http://schemas.openxmlformats.org/officeDocument/2006/relationships/image" Target="../media/image10.svg"/><Relationship Id="rId10"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14.sv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40.jpe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39.jpeg"/><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43.jpeg"/><Relationship Id="rId11" Type="http://schemas.openxmlformats.org/officeDocument/2006/relationships/image" Target="../media/image11.png"/><Relationship Id="rId5" Type="http://schemas.openxmlformats.org/officeDocument/2006/relationships/image" Target="../media/image42.jpe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1.jpeg"/><Relationship Id="rId9" Type="http://schemas.openxmlformats.org/officeDocument/2006/relationships/image" Target="../media/image9.png"/><Relationship Id="rId14" Type="http://schemas.openxmlformats.org/officeDocument/2006/relationships/image" Target="../media/image14.sv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44.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4.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3.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4.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3.png"/><Relationship Id="rId5" Type="http://schemas.openxmlformats.org/officeDocument/2006/relationships/image" Target="../media/image9.png"/><Relationship Id="rId15" Type="http://schemas.openxmlformats.org/officeDocument/2006/relationships/image" Target="../media/image25.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svg"/><Relationship Id="rId3" Type="http://schemas.openxmlformats.org/officeDocument/2006/relationships/image" Target="../media/image26.png"/><Relationship Id="rId7" Type="http://schemas.openxmlformats.org/officeDocument/2006/relationships/image" Target="../media/image10.svg"/><Relationship Id="rId12" Type="http://schemas.openxmlformats.org/officeDocument/2006/relationships/image" Target="../media/image3.png"/><Relationship Id="rId17" Type="http://schemas.openxmlformats.org/officeDocument/2006/relationships/image" Target="../media/image28.png"/><Relationship Id="rId2" Type="http://schemas.openxmlformats.org/officeDocument/2006/relationships/notesSlide" Target="../notesSlides/notesSlide4.xml"/><Relationship Id="rId16"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6.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30.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123315" y="2843581"/>
            <a:ext cx="3251135" cy="3251123"/>
            <a:chOff x="0" y="0"/>
            <a:chExt cx="6350000" cy="6349975"/>
          </a:xfrm>
          <a:blipFill dpi="0" rotWithShape="1">
            <a:blip r:embed="rId2">
              <a:extLst>
                <a:ext uri="{BEBA8EAE-BF5A-486C-A8C5-ECC9F3942E4B}">
                  <a14:imgProps xmlns:a14="http://schemas.microsoft.com/office/drawing/2010/main">
                    <a14:imgLayer r:embed="rId3">
                      <a14:imgEffect>
                        <a14:sharpenSoften/>
                      </a14:imgEffect>
                      <a14:imgEffect>
                        <a14:colorTemperature colorTemp="5900"/>
                      </a14:imgEffect>
                      <a14:imgEffect>
                        <a14:brightnessContrast bright="20000"/>
                      </a14:imgEffect>
                    </a14:imgLayer>
                  </a14:imgProps>
                </a:ext>
                <a:ext uri="{28A0092B-C50C-407E-A947-70E740481C1C}">
                  <a14:useLocalDpi xmlns:a14="http://schemas.microsoft.com/office/drawing/2010/main" val="0"/>
                </a:ext>
              </a:extLst>
            </a:blip>
            <a:srcRect/>
            <a:stretch>
              <a:fillRect/>
            </a:stretch>
          </a:blipFill>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dirty="0"/>
            </a:p>
          </p:txBody>
        </p:sp>
      </p:grpSp>
      <p:grpSp>
        <p:nvGrpSpPr>
          <p:cNvPr id="4" name="Group 4"/>
          <p:cNvGrpSpPr>
            <a:grpSpLocks noChangeAspect="1"/>
          </p:cNvGrpSpPr>
          <p:nvPr/>
        </p:nvGrpSpPr>
        <p:grpSpPr>
          <a:xfrm>
            <a:off x="8849254" y="415919"/>
            <a:ext cx="2704640" cy="2704629"/>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3664" r="-23664"/>
              </a:stretch>
            </a:blipFill>
          </p:spPr>
        </p:sp>
      </p:grpSp>
      <p:sp>
        <p:nvSpPr>
          <p:cNvPr id="6" name="Freeform 6"/>
          <p:cNvSpPr/>
          <p:nvPr/>
        </p:nvSpPr>
        <p:spPr>
          <a:xfrm>
            <a:off x="5544869" y="-13716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a:grpSpLocks noChangeAspect="1"/>
          </p:cNvGrpSpPr>
          <p:nvPr/>
        </p:nvGrpSpPr>
        <p:grpSpPr>
          <a:xfrm>
            <a:off x="6256086" y="544505"/>
            <a:ext cx="1933117" cy="1933110"/>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16666" r="-16666"/>
              </a:stretch>
            </a:blipFill>
          </p:spPr>
        </p:sp>
      </p:grpSp>
      <p:grpSp>
        <p:nvGrpSpPr>
          <p:cNvPr id="9" name="Group 9"/>
          <p:cNvGrpSpPr>
            <a:grpSpLocks noChangeAspect="1"/>
          </p:cNvGrpSpPr>
          <p:nvPr/>
        </p:nvGrpSpPr>
        <p:grpSpPr>
          <a:xfrm>
            <a:off x="9726876" y="3696158"/>
            <a:ext cx="2201007" cy="2200999"/>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38888" r="-38888"/>
              </a:stretch>
            </a:blipFill>
          </p:spPr>
        </p:sp>
      </p:grpSp>
      <p:sp>
        <p:nvSpPr>
          <p:cNvPr id="11" name="TextBox 11"/>
          <p:cNvSpPr txBox="1"/>
          <p:nvPr/>
        </p:nvSpPr>
        <p:spPr>
          <a:xfrm>
            <a:off x="569495" y="1258806"/>
            <a:ext cx="5671970" cy="1898725"/>
          </a:xfrm>
          <a:prstGeom prst="rect">
            <a:avLst/>
          </a:prstGeom>
        </p:spPr>
        <p:txBody>
          <a:bodyPr wrap="square" lIns="0" tIns="0" rIns="0" bIns="0" rtlCol="0" anchor="t">
            <a:spAutoFit/>
          </a:bodyPr>
          <a:lstStyle/>
          <a:p>
            <a:pPr>
              <a:lnSpc>
                <a:spcPts val="5000"/>
              </a:lnSpc>
            </a:pPr>
            <a:r>
              <a:rPr lang="en-US" sz="4000" b="1" dirty="0">
                <a:solidFill>
                  <a:srgbClr val="243762"/>
                </a:solidFill>
                <a:latin typeface="Canva Sans 1 Bold"/>
              </a:rPr>
              <a:t>Deep Learning and </a:t>
            </a:r>
          </a:p>
          <a:p>
            <a:pPr>
              <a:lnSpc>
                <a:spcPts val="5000"/>
              </a:lnSpc>
            </a:pPr>
            <a:r>
              <a:rPr lang="en-US" sz="4000" b="1" dirty="0">
                <a:solidFill>
                  <a:srgbClr val="243762"/>
                </a:solidFill>
                <a:latin typeface="Canva Sans 1 Bold"/>
              </a:rPr>
              <a:t>Sentiment Analysis </a:t>
            </a:r>
          </a:p>
          <a:p>
            <a:pPr>
              <a:lnSpc>
                <a:spcPts val="5000"/>
              </a:lnSpc>
            </a:pPr>
            <a:r>
              <a:rPr lang="en-US" sz="4000" b="1" dirty="0">
                <a:solidFill>
                  <a:srgbClr val="243762"/>
                </a:solidFill>
                <a:latin typeface="Canva Sans 1 Bold"/>
              </a:rPr>
              <a:t>for Stock Price Forecasting</a:t>
            </a:r>
          </a:p>
        </p:txBody>
      </p:sp>
      <p:sp>
        <p:nvSpPr>
          <p:cNvPr id="12" name="Freeform 1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nvGrpSpPr>
          <p:cNvPr id="14" name="Group 14"/>
          <p:cNvGrpSpPr/>
          <p:nvPr/>
        </p:nvGrpSpPr>
        <p:grpSpPr>
          <a:xfrm rot="4229437">
            <a:off x="7441953" y="-3116206"/>
            <a:ext cx="6862849" cy="6973506"/>
            <a:chOff x="0" y="0"/>
            <a:chExt cx="13725699" cy="13947012"/>
          </a:xfrm>
        </p:grpSpPr>
        <p:sp>
          <p:nvSpPr>
            <p:cNvPr id="15" name="Freeform 1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sp>
          <p:nvSpPr>
            <p:cNvPr id="16" name="Freeform 1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5">
                <a:alphaModFix amt="19999"/>
                <a:extLst>
                  <a:ext uri="{96DAC541-7B7A-43D3-8B79-37D633B846F1}">
                    <asvg:svgBlip xmlns:asvg="http://schemas.microsoft.com/office/drawing/2016/SVG/main" r:embed="rId16"/>
                  </a:ext>
                </a:extLst>
              </a:blip>
              <a:stretch>
                <a:fillRect/>
              </a:stretch>
            </a:blipFill>
          </p:spPr>
        </p:sp>
      </p:grpSp>
      <p:grpSp>
        <p:nvGrpSpPr>
          <p:cNvPr id="18" name="Group 18"/>
          <p:cNvGrpSpPr/>
          <p:nvPr/>
        </p:nvGrpSpPr>
        <p:grpSpPr>
          <a:xfrm rot="4229437">
            <a:off x="-4416576" y="2902529"/>
            <a:ext cx="6862849" cy="6973506"/>
            <a:chOff x="0" y="0"/>
            <a:chExt cx="13725699" cy="13947012"/>
          </a:xfrm>
        </p:grpSpPr>
        <p:sp>
          <p:nvSpPr>
            <p:cNvPr id="19" name="Freeform 19"/>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sp>
          <p:nvSpPr>
            <p:cNvPr id="20" name="Freeform 20"/>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21" name="Freeform 2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5">
                <a:alphaModFix amt="19999"/>
                <a:extLst>
                  <a:ext uri="{96DAC541-7B7A-43D3-8B79-37D633B846F1}">
                    <asvg:svgBlip xmlns:asvg="http://schemas.microsoft.com/office/drawing/2016/SVG/main" r:embed="rId16"/>
                  </a:ext>
                </a:extLst>
              </a:blip>
              <a:stretch>
                <a:fillRect/>
              </a:stretch>
            </a:blipFill>
          </p:spPr>
        </p:sp>
      </p:grpSp>
      <p:sp>
        <p:nvSpPr>
          <p:cNvPr id="22" name="Freeform 22"/>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3" name="Freeform 23"/>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4" name="Freeform 24"/>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5" name="TextBox 11">
            <a:extLst>
              <a:ext uri="{FF2B5EF4-FFF2-40B4-BE49-F238E27FC236}">
                <a16:creationId xmlns:a16="http://schemas.microsoft.com/office/drawing/2014/main" id="{A9C4995C-D9AE-EC07-71EB-9E3581313118}"/>
              </a:ext>
            </a:extLst>
          </p:cNvPr>
          <p:cNvSpPr txBox="1"/>
          <p:nvPr/>
        </p:nvSpPr>
        <p:spPr>
          <a:xfrm>
            <a:off x="585879" y="6294359"/>
            <a:ext cx="7679505" cy="260071"/>
          </a:xfrm>
          <a:prstGeom prst="rect">
            <a:avLst/>
          </a:prstGeom>
        </p:spPr>
        <p:txBody>
          <a:bodyPr wrap="square" lIns="0" tIns="0" rIns="0" bIns="0" rtlCol="0" anchor="t">
            <a:spAutoFit/>
          </a:bodyPr>
          <a:lstStyle/>
          <a:p>
            <a:pPr>
              <a:lnSpc>
                <a:spcPts val="2000"/>
              </a:lnSpc>
            </a:pPr>
            <a:r>
              <a:rPr lang="en-US" sz="2000" dirty="0">
                <a:solidFill>
                  <a:srgbClr val="243762"/>
                </a:solidFill>
                <a:latin typeface="Canva Sans 1 Bold"/>
              </a:rPr>
              <a:t>Amber Lee, Wafer Hsu, Cindy Zhang, </a:t>
            </a:r>
            <a:r>
              <a:rPr lang="en-US" sz="2000" dirty="0" err="1">
                <a:solidFill>
                  <a:srgbClr val="243762"/>
                </a:solidFill>
                <a:latin typeface="Canva Sans 1 Bold"/>
              </a:rPr>
              <a:t>Hejia</a:t>
            </a:r>
            <a:r>
              <a:rPr lang="en-US" sz="2000" dirty="0">
                <a:solidFill>
                  <a:srgbClr val="243762"/>
                </a:solidFill>
                <a:latin typeface="Canva Sans 1 Bold"/>
              </a:rPr>
              <a:t> Zhang, Oretha </a:t>
            </a:r>
            <a:r>
              <a:rPr lang="en-US" sz="2000" dirty="0" err="1">
                <a:solidFill>
                  <a:srgbClr val="243762"/>
                </a:solidFill>
                <a:latin typeface="Canva Sans 1 Bold"/>
              </a:rPr>
              <a:t>Domfeh</a:t>
            </a:r>
            <a:r>
              <a:rPr lang="en-US" sz="2000" dirty="0">
                <a:solidFill>
                  <a:srgbClr val="243762"/>
                </a:solidFill>
                <a:latin typeface="Canva Sans 1 Bold"/>
              </a:rPr>
              <a:t> (TA)</a:t>
            </a:r>
          </a:p>
        </p:txBody>
      </p:sp>
    </p:spTree>
    <p:extLst>
      <p:ext uri="{BB962C8B-B14F-4D97-AF65-F5344CB8AC3E}">
        <p14:creationId xmlns:p14="http://schemas.microsoft.com/office/powerpoint/2010/main" val="2596210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txBody>
            <a:bodyPr/>
            <a:lstStyle/>
            <a:p>
              <a:endParaRPr lang="en-US" dirty="0"/>
            </a:p>
          </p:txBody>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3679808" y="482600"/>
            <a:ext cx="4727731" cy="396904"/>
          </a:xfrm>
          <a:prstGeom prst="rect">
            <a:avLst/>
          </a:prstGeom>
        </p:spPr>
        <p:txBody>
          <a:bodyPr lIns="0" tIns="0" rIns="0" bIns="0" rtlCol="0" anchor="t">
            <a:spAutoFit/>
          </a:bodyPr>
          <a:lstStyle/>
          <a:p>
            <a:pPr algn="ctr">
              <a:lnSpc>
                <a:spcPts val="2987"/>
              </a:lnSpc>
            </a:pPr>
            <a:r>
              <a:rPr lang="en-US" sz="3200" b="1" dirty="0">
                <a:solidFill>
                  <a:srgbClr val="121A5D"/>
                </a:solidFill>
                <a:latin typeface="Canva Sans 1 Bold"/>
              </a:rPr>
              <a:t>Data Modeling</a:t>
            </a:r>
          </a:p>
        </p:txBody>
      </p:sp>
      <p:grpSp>
        <p:nvGrpSpPr>
          <p:cNvPr id="154" name="Group 153">
            <a:extLst>
              <a:ext uri="{FF2B5EF4-FFF2-40B4-BE49-F238E27FC236}">
                <a16:creationId xmlns:a16="http://schemas.microsoft.com/office/drawing/2014/main" id="{BD1CB345-9F8C-5799-19A2-E2D880285973}"/>
              </a:ext>
            </a:extLst>
          </p:cNvPr>
          <p:cNvGrpSpPr/>
          <p:nvPr/>
        </p:nvGrpSpPr>
        <p:grpSpPr>
          <a:xfrm>
            <a:off x="1210382" y="2559106"/>
            <a:ext cx="4365473" cy="2117084"/>
            <a:chOff x="768088" y="1066035"/>
            <a:chExt cx="4365473" cy="2117084"/>
          </a:xfrm>
        </p:grpSpPr>
        <p:sp>
          <p:nvSpPr>
            <p:cNvPr id="25" name="TextBox 25"/>
            <p:cNvSpPr txBox="1"/>
            <p:nvPr/>
          </p:nvSpPr>
          <p:spPr>
            <a:xfrm>
              <a:off x="770498" y="1216536"/>
              <a:ext cx="1702873" cy="1966583"/>
            </a:xfrm>
            <a:prstGeom prst="rect">
              <a:avLst/>
            </a:prstGeom>
          </p:spPr>
          <p:txBody>
            <a:bodyPr lIns="33867" tIns="33867" rIns="33867" bIns="33867" rtlCol="0" anchor="ctr"/>
            <a:lstStyle/>
            <a:p>
              <a:pPr algn="ctr">
                <a:lnSpc>
                  <a:spcPts val="1493"/>
                </a:lnSpc>
              </a:pPr>
              <a:endParaRPr sz="1200"/>
            </a:p>
          </p:txBody>
        </p:sp>
        <p:sp>
          <p:nvSpPr>
            <p:cNvPr id="99" name="TextBox 99"/>
            <p:cNvSpPr txBox="1"/>
            <p:nvPr/>
          </p:nvSpPr>
          <p:spPr>
            <a:xfrm>
              <a:off x="768088" y="1066035"/>
              <a:ext cx="4274581" cy="291747"/>
            </a:xfrm>
            <a:prstGeom prst="rect">
              <a:avLst/>
            </a:prstGeom>
          </p:spPr>
          <p:txBody>
            <a:bodyPr wrap="square" lIns="0" tIns="0" rIns="0" bIns="0" rtlCol="0" anchor="t">
              <a:spAutoFit/>
            </a:bodyPr>
            <a:lstStyle/>
            <a:p>
              <a:pPr algn="ctr">
                <a:lnSpc>
                  <a:spcPts val="2427"/>
                </a:lnSpc>
              </a:pPr>
              <a:r>
                <a:rPr lang="en-US" b="1" dirty="0">
                  <a:solidFill>
                    <a:srgbClr val="121A5D"/>
                  </a:solidFill>
                  <a:latin typeface="Canva Sans 1 Bold"/>
                </a:rPr>
                <a:t>Train / Test Split</a:t>
              </a:r>
            </a:p>
          </p:txBody>
        </p:sp>
        <p:sp>
          <p:nvSpPr>
            <p:cNvPr id="153" name="TextBox 33">
              <a:extLst>
                <a:ext uri="{FF2B5EF4-FFF2-40B4-BE49-F238E27FC236}">
                  <a16:creationId xmlns:a16="http://schemas.microsoft.com/office/drawing/2014/main" id="{80AAB4BB-FC24-2A1B-B463-46A46D834F7C}"/>
                </a:ext>
              </a:extLst>
            </p:cNvPr>
            <p:cNvSpPr txBox="1"/>
            <p:nvPr/>
          </p:nvSpPr>
          <p:spPr>
            <a:xfrm>
              <a:off x="858979" y="1357781"/>
              <a:ext cx="4274582" cy="430887"/>
            </a:xfrm>
            <a:prstGeom prst="rect">
              <a:avLst/>
            </a:prstGeom>
          </p:spPr>
          <p:txBody>
            <a:bodyPr wrap="square" lIns="0" tIns="0" rIns="0" bIns="0" rtlCol="0" anchor="t">
              <a:spAutoFit/>
            </a:bodyPr>
            <a:lstStyle/>
            <a:p>
              <a:r>
                <a:rPr lang="en-US" sz="1400" dirty="0">
                  <a:solidFill>
                    <a:srgbClr val="121A5D"/>
                  </a:solidFill>
                  <a:latin typeface="Canva Sans 1"/>
                </a:rPr>
                <a:t>Training: January 10, 2018 to December 31, 2021</a:t>
              </a:r>
            </a:p>
            <a:p>
              <a:r>
                <a:rPr lang="en-US" sz="1400" dirty="0">
                  <a:solidFill>
                    <a:srgbClr val="121A5D"/>
                  </a:solidFill>
                  <a:latin typeface="Canva Sans 1"/>
                </a:rPr>
                <a:t>Testing: January 1, 2022 to June 30, 2023</a:t>
              </a:r>
            </a:p>
          </p:txBody>
        </p:sp>
      </p:grpSp>
      <p:sp>
        <p:nvSpPr>
          <p:cNvPr id="15" name="TextBox 99">
            <a:extLst>
              <a:ext uri="{FF2B5EF4-FFF2-40B4-BE49-F238E27FC236}">
                <a16:creationId xmlns:a16="http://schemas.microsoft.com/office/drawing/2014/main" id="{D8BE3292-28C3-FE00-85C9-17B051199048}"/>
              </a:ext>
            </a:extLst>
          </p:cNvPr>
          <p:cNvSpPr txBox="1"/>
          <p:nvPr/>
        </p:nvSpPr>
        <p:spPr>
          <a:xfrm>
            <a:off x="6409213" y="2202418"/>
            <a:ext cx="4274581" cy="291747"/>
          </a:xfrm>
          <a:prstGeom prst="rect">
            <a:avLst/>
          </a:prstGeom>
        </p:spPr>
        <p:txBody>
          <a:bodyPr wrap="square" lIns="0" tIns="0" rIns="0" bIns="0" rtlCol="0" anchor="t">
            <a:spAutoFit/>
          </a:bodyPr>
          <a:lstStyle/>
          <a:p>
            <a:pPr algn="ctr">
              <a:lnSpc>
                <a:spcPts val="2427"/>
              </a:lnSpc>
            </a:pPr>
            <a:r>
              <a:rPr lang="en-US" b="1" dirty="0">
                <a:solidFill>
                  <a:srgbClr val="121A5D"/>
                </a:solidFill>
                <a:latin typeface="Canva Sans 1 Bold"/>
              </a:rPr>
              <a:t>Models</a:t>
            </a:r>
          </a:p>
        </p:txBody>
      </p:sp>
      <p:sp>
        <p:nvSpPr>
          <p:cNvPr id="17" name="TextBox 33">
            <a:extLst>
              <a:ext uri="{FF2B5EF4-FFF2-40B4-BE49-F238E27FC236}">
                <a16:creationId xmlns:a16="http://schemas.microsoft.com/office/drawing/2014/main" id="{8FF03DF4-AFA8-C81F-5533-DA01979A542F}"/>
              </a:ext>
            </a:extLst>
          </p:cNvPr>
          <p:cNvSpPr txBox="1"/>
          <p:nvPr/>
        </p:nvSpPr>
        <p:spPr>
          <a:xfrm>
            <a:off x="6616146" y="2559106"/>
            <a:ext cx="3539614" cy="2154436"/>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400" dirty="0">
                <a:solidFill>
                  <a:srgbClr val="121A5D"/>
                </a:solidFill>
                <a:latin typeface="Canva Sans 1"/>
              </a:rPr>
              <a:t>Linear Regression / Random Forest:</a:t>
            </a:r>
          </a:p>
          <a:p>
            <a:pPr marL="742950" lvl="1" indent="-285750">
              <a:buFont typeface="Courier New" panose="02070309020205020404" pitchFamily="49" charset="0"/>
              <a:buChar char="o"/>
            </a:pPr>
            <a:r>
              <a:rPr lang="en-US" sz="1400" dirty="0" err="1">
                <a:solidFill>
                  <a:srgbClr val="121A5D"/>
                </a:solidFill>
                <a:latin typeface="Canva Sans 1"/>
              </a:rPr>
              <a:t>Fama</a:t>
            </a:r>
            <a:r>
              <a:rPr lang="en-US" sz="1400" dirty="0">
                <a:solidFill>
                  <a:srgbClr val="121A5D"/>
                </a:solidFill>
                <a:latin typeface="Canva Sans 1"/>
              </a:rPr>
              <a:t>-French 5 Factors</a:t>
            </a:r>
          </a:p>
          <a:p>
            <a:pPr marL="742950" lvl="1" indent="-285750">
              <a:buFont typeface="Courier New" panose="02070309020205020404" pitchFamily="49" charset="0"/>
              <a:buChar char="o"/>
            </a:pPr>
            <a:r>
              <a:rPr lang="en-US" sz="1400" dirty="0">
                <a:solidFill>
                  <a:srgbClr val="121A5D"/>
                </a:solidFill>
                <a:latin typeface="Canva Sans 1"/>
              </a:rPr>
              <a:t>Sentiment Analysis Scores</a:t>
            </a:r>
          </a:p>
          <a:p>
            <a:pPr marL="742950" lvl="1" indent="-285750">
              <a:buFont typeface="Courier New" panose="02070309020205020404" pitchFamily="49" charset="0"/>
              <a:buChar char="o"/>
            </a:pPr>
            <a:r>
              <a:rPr lang="en-US" sz="1400" dirty="0">
                <a:solidFill>
                  <a:srgbClr val="121A5D"/>
                </a:solidFill>
                <a:latin typeface="Canva Sans 1"/>
              </a:rPr>
              <a:t>News Volume</a:t>
            </a:r>
          </a:p>
          <a:p>
            <a:pPr marL="285750" indent="-285750">
              <a:buFont typeface="Arial" panose="020B0604020202020204" pitchFamily="34" charset="0"/>
              <a:buChar char="•"/>
            </a:pPr>
            <a:r>
              <a:rPr lang="en-US" sz="1400" dirty="0">
                <a:solidFill>
                  <a:srgbClr val="121A5D"/>
                </a:solidFill>
                <a:latin typeface="Canva Sans 1"/>
              </a:rPr>
              <a:t>Baseline LSTM: Univariate </a:t>
            </a:r>
          </a:p>
          <a:p>
            <a:pPr marL="742950" lvl="1" indent="-285750">
              <a:buFont typeface="Courier New" panose="02070309020205020404" pitchFamily="49" charset="0"/>
              <a:buChar char="o"/>
            </a:pPr>
            <a:r>
              <a:rPr lang="en-US" sz="1400" dirty="0">
                <a:solidFill>
                  <a:srgbClr val="121A5D"/>
                </a:solidFill>
                <a:latin typeface="Canva Sans 1"/>
              </a:rPr>
              <a:t>Historical Stock Closing Prices</a:t>
            </a:r>
          </a:p>
          <a:p>
            <a:pPr marL="285750" indent="-285750">
              <a:buFont typeface="Arial" panose="020B0604020202020204" pitchFamily="34" charset="0"/>
              <a:buChar char="•"/>
            </a:pPr>
            <a:r>
              <a:rPr lang="en-US" sz="1400" dirty="0">
                <a:solidFill>
                  <a:srgbClr val="121A5D"/>
                </a:solidFill>
                <a:latin typeface="Canva Sans 1"/>
              </a:rPr>
              <a:t>Proposed LSTM: Multivariate </a:t>
            </a:r>
          </a:p>
          <a:p>
            <a:pPr marL="742950" lvl="1" indent="-285750">
              <a:buFont typeface="Courier New" panose="02070309020205020404" pitchFamily="49" charset="0"/>
              <a:buChar char="o"/>
            </a:pPr>
            <a:r>
              <a:rPr lang="en-US" sz="1400" dirty="0">
                <a:solidFill>
                  <a:srgbClr val="121A5D"/>
                </a:solidFill>
                <a:latin typeface="Canva Sans 1"/>
              </a:rPr>
              <a:t>Historical Stock Closing Prices</a:t>
            </a:r>
          </a:p>
          <a:p>
            <a:pPr marL="742950" lvl="1" indent="-285750">
              <a:buFont typeface="Courier New" panose="02070309020205020404" pitchFamily="49" charset="0"/>
              <a:buChar char="o"/>
            </a:pPr>
            <a:r>
              <a:rPr lang="en-US" sz="1400" dirty="0">
                <a:solidFill>
                  <a:srgbClr val="121A5D"/>
                </a:solidFill>
                <a:latin typeface="Canva Sans 1"/>
              </a:rPr>
              <a:t>Sentiment Analysis Scores</a:t>
            </a:r>
          </a:p>
          <a:p>
            <a:pPr marL="742950" lvl="1" indent="-285750">
              <a:buFont typeface="Courier New" panose="02070309020205020404" pitchFamily="49" charset="0"/>
              <a:buChar char="o"/>
            </a:pPr>
            <a:r>
              <a:rPr lang="en-US" sz="1400" dirty="0">
                <a:solidFill>
                  <a:srgbClr val="121A5D"/>
                </a:solidFill>
                <a:latin typeface="Canva Sans 1"/>
              </a:rPr>
              <a:t>News Volume</a:t>
            </a:r>
          </a:p>
        </p:txBody>
      </p:sp>
    </p:spTree>
    <p:extLst>
      <p:ext uri="{BB962C8B-B14F-4D97-AF65-F5344CB8AC3E}">
        <p14:creationId xmlns:p14="http://schemas.microsoft.com/office/powerpoint/2010/main" val="3171908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1" y="461334"/>
            <a:ext cx="12192000" cy="396904"/>
          </a:xfrm>
          <a:prstGeom prst="rect">
            <a:avLst/>
          </a:prstGeom>
        </p:spPr>
        <p:txBody>
          <a:bodyPr wrap="square" lIns="0" tIns="0" rIns="0" bIns="0" rtlCol="0" anchor="t">
            <a:spAutoFit/>
          </a:bodyPr>
          <a:lstStyle/>
          <a:p>
            <a:pPr algn="ctr">
              <a:lnSpc>
                <a:spcPts val="2987"/>
              </a:lnSpc>
            </a:pPr>
            <a:r>
              <a:rPr lang="en-US" sz="3200" b="1" dirty="0">
                <a:solidFill>
                  <a:srgbClr val="121A5D"/>
                </a:solidFill>
                <a:latin typeface="Canva Sans 1 Bold"/>
              </a:rPr>
              <a:t>Linear Regression</a:t>
            </a:r>
          </a:p>
        </p:txBody>
      </p:sp>
      <p:pic>
        <p:nvPicPr>
          <p:cNvPr id="7172" name="Picture 4">
            <a:extLst>
              <a:ext uri="{FF2B5EF4-FFF2-40B4-BE49-F238E27FC236}">
                <a16:creationId xmlns:a16="http://schemas.microsoft.com/office/drawing/2014/main" id="{6F82CD65-FAEE-6A04-5992-6753AA25249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5539" b="48359"/>
          <a:stretch/>
        </p:blipFill>
        <p:spPr bwMode="auto">
          <a:xfrm>
            <a:off x="1380435" y="1065425"/>
            <a:ext cx="7364599" cy="25415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1DB1840-D37D-79CB-DB80-FFA74C06BEF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51206" r="31820"/>
          <a:stretch/>
        </p:blipFill>
        <p:spPr bwMode="auto">
          <a:xfrm>
            <a:off x="2005519" y="3688179"/>
            <a:ext cx="4957931" cy="26560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C4E4CFD-B79B-D139-780A-EA1D6167A1FF}"/>
              </a:ext>
            </a:extLst>
          </p:cNvPr>
          <p:cNvPicPr>
            <a:picLocks noChangeAspect="1"/>
          </p:cNvPicPr>
          <p:nvPr/>
        </p:nvPicPr>
        <p:blipFill>
          <a:blip r:embed="rId14"/>
          <a:stretch>
            <a:fillRect/>
          </a:stretch>
        </p:blipFill>
        <p:spPr>
          <a:xfrm>
            <a:off x="8068187" y="3742743"/>
            <a:ext cx="2526645" cy="2468113"/>
          </a:xfrm>
          <a:prstGeom prst="rect">
            <a:avLst/>
          </a:prstGeom>
        </p:spPr>
      </p:pic>
      <p:sp>
        <p:nvSpPr>
          <p:cNvPr id="12" name="Rectangle 11">
            <a:extLst>
              <a:ext uri="{FF2B5EF4-FFF2-40B4-BE49-F238E27FC236}">
                <a16:creationId xmlns:a16="http://schemas.microsoft.com/office/drawing/2014/main" id="{9556C146-F770-D2B1-2112-2BC63C1A5DF8}"/>
              </a:ext>
            </a:extLst>
          </p:cNvPr>
          <p:cNvSpPr/>
          <p:nvPr/>
        </p:nvSpPr>
        <p:spPr>
          <a:xfrm>
            <a:off x="8835997" y="4530774"/>
            <a:ext cx="1758835" cy="1641426"/>
          </a:xfrm>
          <a:prstGeom prst="rect">
            <a:avLst/>
          </a:prstGeom>
          <a:noFill/>
          <a:ln w="19050">
            <a:solidFill>
              <a:srgbClr val="717E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888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64BE635-C468-5005-AE6E-2BA4512EEB42}"/>
              </a:ext>
            </a:extLst>
          </p:cNvPr>
          <p:cNvPicPr>
            <a:picLocks noChangeAspect="1"/>
          </p:cNvPicPr>
          <p:nvPr/>
        </p:nvPicPr>
        <p:blipFill>
          <a:blip r:embed="rId3"/>
          <a:stretch>
            <a:fillRect/>
          </a:stretch>
        </p:blipFill>
        <p:spPr>
          <a:xfrm>
            <a:off x="8171334" y="4091858"/>
            <a:ext cx="2524477" cy="2324424"/>
          </a:xfrm>
          <a:prstGeom prst="rect">
            <a:avLst/>
          </a:prstGeom>
        </p:spPr>
      </p:pic>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1" y="461334"/>
            <a:ext cx="12192000" cy="396904"/>
          </a:xfrm>
          <a:prstGeom prst="rect">
            <a:avLst/>
          </a:prstGeom>
        </p:spPr>
        <p:txBody>
          <a:bodyPr wrap="square" lIns="0" tIns="0" rIns="0" bIns="0" rtlCol="0" anchor="t">
            <a:spAutoFit/>
          </a:bodyPr>
          <a:lstStyle/>
          <a:p>
            <a:pPr algn="ctr">
              <a:lnSpc>
                <a:spcPts val="2987"/>
              </a:lnSpc>
            </a:pPr>
            <a:r>
              <a:rPr lang="en-US" sz="3200" b="1" dirty="0">
                <a:solidFill>
                  <a:srgbClr val="121A5D"/>
                </a:solidFill>
                <a:latin typeface="Canva Sans 1 Bold"/>
              </a:rPr>
              <a:t>Random Forest</a:t>
            </a:r>
          </a:p>
        </p:txBody>
      </p:sp>
      <p:sp>
        <p:nvSpPr>
          <p:cNvPr id="12" name="Rectangle 11">
            <a:extLst>
              <a:ext uri="{FF2B5EF4-FFF2-40B4-BE49-F238E27FC236}">
                <a16:creationId xmlns:a16="http://schemas.microsoft.com/office/drawing/2014/main" id="{9556C146-F770-D2B1-2112-2BC63C1A5DF8}"/>
              </a:ext>
            </a:extLst>
          </p:cNvPr>
          <p:cNvSpPr/>
          <p:nvPr/>
        </p:nvSpPr>
        <p:spPr>
          <a:xfrm>
            <a:off x="8837977" y="4742960"/>
            <a:ext cx="1758835" cy="1641426"/>
          </a:xfrm>
          <a:prstGeom prst="rect">
            <a:avLst/>
          </a:prstGeom>
          <a:noFill/>
          <a:ln w="19050">
            <a:solidFill>
              <a:srgbClr val="717E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CB46174C-7532-219F-D6D2-66471111EAF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4814" b="47436"/>
          <a:stretch/>
        </p:blipFill>
        <p:spPr bwMode="auto">
          <a:xfrm>
            <a:off x="520803" y="810449"/>
            <a:ext cx="8483503" cy="30322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D7BAF2E2-0771-38A6-C7DE-FB36B96A66D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52251" r="32227"/>
          <a:stretch/>
        </p:blipFill>
        <p:spPr bwMode="auto">
          <a:xfrm>
            <a:off x="1654027" y="3777091"/>
            <a:ext cx="5749497" cy="3032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98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0" y="444500"/>
            <a:ext cx="12192000" cy="396904"/>
          </a:xfrm>
          <a:prstGeom prst="rect">
            <a:avLst/>
          </a:prstGeom>
        </p:spPr>
        <p:txBody>
          <a:bodyPr wrap="square" lIns="0" tIns="0" rIns="0" bIns="0" rtlCol="0" anchor="t">
            <a:spAutoFit/>
          </a:bodyPr>
          <a:lstStyle/>
          <a:p>
            <a:pPr algn="ctr">
              <a:lnSpc>
                <a:spcPts val="2987"/>
              </a:lnSpc>
            </a:pPr>
            <a:r>
              <a:rPr lang="en-US" sz="3200" b="1" dirty="0">
                <a:solidFill>
                  <a:srgbClr val="121A5D"/>
                </a:solidFill>
                <a:latin typeface="Canva Sans 1 Bold"/>
              </a:rPr>
              <a:t>Long Short-Term Memory Networks</a:t>
            </a:r>
          </a:p>
        </p:txBody>
      </p:sp>
      <p:grpSp>
        <p:nvGrpSpPr>
          <p:cNvPr id="154" name="Group 153">
            <a:extLst>
              <a:ext uri="{FF2B5EF4-FFF2-40B4-BE49-F238E27FC236}">
                <a16:creationId xmlns:a16="http://schemas.microsoft.com/office/drawing/2014/main" id="{BD1CB345-9F8C-5799-19A2-E2D880285973}"/>
              </a:ext>
            </a:extLst>
          </p:cNvPr>
          <p:cNvGrpSpPr/>
          <p:nvPr/>
        </p:nvGrpSpPr>
        <p:grpSpPr>
          <a:xfrm>
            <a:off x="824927" y="1418383"/>
            <a:ext cx="4365473" cy="2117084"/>
            <a:chOff x="768088" y="1066035"/>
            <a:chExt cx="4365473" cy="2117084"/>
          </a:xfrm>
        </p:grpSpPr>
        <p:sp>
          <p:nvSpPr>
            <p:cNvPr id="25" name="TextBox 25"/>
            <p:cNvSpPr txBox="1"/>
            <p:nvPr/>
          </p:nvSpPr>
          <p:spPr>
            <a:xfrm>
              <a:off x="770498" y="1216536"/>
              <a:ext cx="1702873" cy="1966583"/>
            </a:xfrm>
            <a:prstGeom prst="rect">
              <a:avLst/>
            </a:prstGeom>
          </p:spPr>
          <p:txBody>
            <a:bodyPr lIns="33867" tIns="33867" rIns="33867" bIns="33867" rtlCol="0" anchor="ctr"/>
            <a:lstStyle/>
            <a:p>
              <a:pPr algn="ctr">
                <a:lnSpc>
                  <a:spcPts val="1493"/>
                </a:lnSpc>
              </a:pPr>
              <a:endParaRPr sz="1200"/>
            </a:p>
          </p:txBody>
        </p:sp>
        <p:sp>
          <p:nvSpPr>
            <p:cNvPr id="99" name="TextBox 99"/>
            <p:cNvSpPr txBox="1"/>
            <p:nvPr/>
          </p:nvSpPr>
          <p:spPr>
            <a:xfrm>
              <a:off x="768088" y="1066035"/>
              <a:ext cx="4274581" cy="291747"/>
            </a:xfrm>
            <a:prstGeom prst="rect">
              <a:avLst/>
            </a:prstGeom>
          </p:spPr>
          <p:txBody>
            <a:bodyPr wrap="square" lIns="0" tIns="0" rIns="0" bIns="0" rtlCol="0" anchor="t">
              <a:spAutoFit/>
            </a:bodyPr>
            <a:lstStyle/>
            <a:p>
              <a:pPr algn="ctr">
                <a:lnSpc>
                  <a:spcPts val="2427"/>
                </a:lnSpc>
              </a:pPr>
              <a:r>
                <a:rPr lang="en-US" b="1" dirty="0">
                  <a:solidFill>
                    <a:srgbClr val="121A5D"/>
                  </a:solidFill>
                  <a:latin typeface="Canva Sans 1 Bold"/>
                </a:rPr>
                <a:t>What are LSTMs?</a:t>
              </a:r>
            </a:p>
          </p:txBody>
        </p:sp>
        <p:sp>
          <p:nvSpPr>
            <p:cNvPr id="153" name="TextBox 33">
              <a:extLst>
                <a:ext uri="{FF2B5EF4-FFF2-40B4-BE49-F238E27FC236}">
                  <a16:creationId xmlns:a16="http://schemas.microsoft.com/office/drawing/2014/main" id="{80AAB4BB-FC24-2A1B-B463-46A46D834F7C}"/>
                </a:ext>
              </a:extLst>
            </p:cNvPr>
            <p:cNvSpPr txBox="1"/>
            <p:nvPr/>
          </p:nvSpPr>
          <p:spPr>
            <a:xfrm>
              <a:off x="858979" y="1357781"/>
              <a:ext cx="4274582" cy="1723549"/>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400" dirty="0">
                  <a:solidFill>
                    <a:srgbClr val="121A5D"/>
                  </a:solidFill>
                  <a:latin typeface="Canva Sans 1"/>
                </a:rPr>
                <a:t>LSTM networks are a type of recurrent neural networks, which contain cycles within the network activations to store contextual information. They take a sequence as input, making them appropriate for time series data.</a:t>
              </a:r>
            </a:p>
            <a:p>
              <a:pPr marL="285750" indent="-285750">
                <a:buFont typeface="Arial" panose="020B0604020202020204" pitchFamily="34" charset="0"/>
                <a:buChar char="•"/>
              </a:pPr>
              <a:r>
                <a:rPr lang="en-US" sz="1400" dirty="0">
                  <a:solidFill>
                    <a:srgbClr val="121A5D"/>
                  </a:solidFill>
                  <a:latin typeface="Canva Sans 1"/>
                </a:rPr>
                <a:t>A LSTM unit is comprised of a cell and three gates for input, forgetting, and output. The cell is for memory, and the three gates regulates the memory.</a:t>
              </a:r>
            </a:p>
          </p:txBody>
        </p:sp>
      </p:grpSp>
      <p:pic>
        <p:nvPicPr>
          <p:cNvPr id="10242" name="Picture 2">
            <a:extLst>
              <a:ext uri="{FF2B5EF4-FFF2-40B4-BE49-F238E27FC236}">
                <a16:creationId xmlns:a16="http://schemas.microsoft.com/office/drawing/2014/main" id="{832D755B-2200-F426-E50D-CE9C1B1FE2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9279" y="3725243"/>
            <a:ext cx="4486087" cy="244695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122DC59-4493-61AD-C6F4-52EA54BC4BA8}"/>
              </a:ext>
            </a:extLst>
          </p:cNvPr>
          <p:cNvGrpSpPr/>
          <p:nvPr/>
        </p:nvGrpSpPr>
        <p:grpSpPr>
          <a:xfrm>
            <a:off x="6043504" y="2020186"/>
            <a:ext cx="4652849" cy="1481776"/>
            <a:chOff x="768088" y="1066035"/>
            <a:chExt cx="4652849" cy="2117084"/>
          </a:xfrm>
        </p:grpSpPr>
        <p:sp>
          <p:nvSpPr>
            <p:cNvPr id="13" name="TextBox 25">
              <a:extLst>
                <a:ext uri="{FF2B5EF4-FFF2-40B4-BE49-F238E27FC236}">
                  <a16:creationId xmlns:a16="http://schemas.microsoft.com/office/drawing/2014/main" id="{DDDB46AA-C806-6964-C7BF-D7CDDA87AA11}"/>
                </a:ext>
              </a:extLst>
            </p:cNvPr>
            <p:cNvSpPr txBox="1"/>
            <p:nvPr/>
          </p:nvSpPr>
          <p:spPr>
            <a:xfrm>
              <a:off x="770498" y="1216536"/>
              <a:ext cx="1702873" cy="1966583"/>
            </a:xfrm>
            <a:prstGeom prst="rect">
              <a:avLst/>
            </a:prstGeom>
          </p:spPr>
          <p:txBody>
            <a:bodyPr lIns="33867" tIns="33867" rIns="33867" bIns="33867" rtlCol="0" anchor="ctr"/>
            <a:lstStyle/>
            <a:p>
              <a:pPr algn="ctr">
                <a:lnSpc>
                  <a:spcPts val="1493"/>
                </a:lnSpc>
              </a:pPr>
              <a:endParaRPr sz="1200"/>
            </a:p>
          </p:txBody>
        </p:sp>
        <p:sp>
          <p:nvSpPr>
            <p:cNvPr id="14" name="TextBox 99">
              <a:extLst>
                <a:ext uri="{FF2B5EF4-FFF2-40B4-BE49-F238E27FC236}">
                  <a16:creationId xmlns:a16="http://schemas.microsoft.com/office/drawing/2014/main" id="{83839076-7B41-18F0-45CF-82CEE95402CD}"/>
                </a:ext>
              </a:extLst>
            </p:cNvPr>
            <p:cNvSpPr txBox="1"/>
            <p:nvPr/>
          </p:nvSpPr>
          <p:spPr>
            <a:xfrm>
              <a:off x="768088" y="1066035"/>
              <a:ext cx="4274581" cy="291747"/>
            </a:xfrm>
            <a:prstGeom prst="rect">
              <a:avLst/>
            </a:prstGeom>
          </p:spPr>
          <p:txBody>
            <a:bodyPr wrap="square" lIns="0" tIns="0" rIns="0" bIns="0" rtlCol="0" anchor="t">
              <a:spAutoFit/>
            </a:bodyPr>
            <a:lstStyle/>
            <a:p>
              <a:pPr algn="ctr">
                <a:lnSpc>
                  <a:spcPts val="2427"/>
                </a:lnSpc>
              </a:pPr>
              <a:r>
                <a:rPr lang="en-US" b="1" dirty="0">
                  <a:solidFill>
                    <a:srgbClr val="121A5D"/>
                  </a:solidFill>
                  <a:latin typeface="Canva Sans 1 Bold"/>
                </a:rPr>
                <a:t>Implementation</a:t>
              </a:r>
            </a:p>
          </p:txBody>
        </p:sp>
        <p:sp>
          <p:nvSpPr>
            <p:cNvPr id="15" name="TextBox 33">
              <a:extLst>
                <a:ext uri="{FF2B5EF4-FFF2-40B4-BE49-F238E27FC236}">
                  <a16:creationId xmlns:a16="http://schemas.microsoft.com/office/drawing/2014/main" id="{2CE03759-0283-213A-5631-60EAC2AB754D}"/>
                </a:ext>
              </a:extLst>
            </p:cNvPr>
            <p:cNvSpPr txBox="1"/>
            <p:nvPr/>
          </p:nvSpPr>
          <p:spPr>
            <a:xfrm>
              <a:off x="858979" y="1379047"/>
              <a:ext cx="4561958" cy="1508105"/>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400" dirty="0">
                  <a:solidFill>
                    <a:srgbClr val="121A5D"/>
                  </a:solidFill>
                  <a:latin typeface="Canva Sans 1"/>
                </a:rPr>
                <a:t>Choose parameters: from partial autocorrelation plots, a look-back window of 5 days was selected. We used two LSTM layers, each with 100 units.</a:t>
              </a:r>
            </a:p>
            <a:p>
              <a:pPr marL="285750" indent="-285750">
                <a:buFont typeface="Arial" panose="020B0604020202020204" pitchFamily="34" charset="0"/>
                <a:buChar char="•"/>
              </a:pPr>
              <a:endParaRPr lang="en-US" sz="1400" dirty="0">
                <a:solidFill>
                  <a:srgbClr val="121A5D"/>
                </a:solidFill>
                <a:latin typeface="Canva Sans 1"/>
              </a:endParaRPr>
            </a:p>
            <a:p>
              <a:pPr marL="285750" indent="-285750">
                <a:buFont typeface="Arial" panose="020B0604020202020204" pitchFamily="34" charset="0"/>
                <a:buChar char="•"/>
              </a:pPr>
              <a:endParaRPr lang="en-US" sz="1400" dirty="0">
                <a:solidFill>
                  <a:srgbClr val="121A5D"/>
                </a:solidFill>
                <a:latin typeface="Canva Sans 1"/>
              </a:endParaRPr>
            </a:p>
            <a:p>
              <a:pPr marL="285750" indent="-285750">
                <a:buFont typeface="Arial" panose="020B0604020202020204" pitchFamily="34" charset="0"/>
                <a:buChar char="•"/>
              </a:pPr>
              <a:endParaRPr lang="en-US" sz="1400" dirty="0">
                <a:solidFill>
                  <a:srgbClr val="121A5D"/>
                </a:solidFill>
                <a:latin typeface="Canva Sans 1"/>
              </a:endParaRPr>
            </a:p>
            <a:p>
              <a:pPr marL="285750" indent="-285750">
                <a:buFont typeface="Arial" panose="020B0604020202020204" pitchFamily="34" charset="0"/>
                <a:buChar char="•"/>
              </a:pPr>
              <a:endParaRPr lang="en-US" sz="1400" dirty="0">
                <a:solidFill>
                  <a:srgbClr val="121A5D"/>
                </a:solidFill>
                <a:latin typeface="Canva Sans 1"/>
              </a:endParaRPr>
            </a:p>
          </p:txBody>
        </p:sp>
      </p:grpSp>
      <p:pic>
        <p:nvPicPr>
          <p:cNvPr id="18" name="Picture 17" descr="A graph of different sizes of data&#10;&#10;Description automatically generated">
            <a:extLst>
              <a:ext uri="{FF2B5EF4-FFF2-40B4-BE49-F238E27FC236}">
                <a16:creationId xmlns:a16="http://schemas.microsoft.com/office/drawing/2014/main" id="{B010FD10-B631-133B-CEC7-0B93DE305281}"/>
              </a:ext>
            </a:extLst>
          </p:cNvPr>
          <p:cNvPicPr>
            <a:picLocks noChangeAspect="1"/>
          </p:cNvPicPr>
          <p:nvPr/>
        </p:nvPicPr>
        <p:blipFill rotWithShape="1">
          <a:blip r:embed="rId14">
            <a:extLst>
              <a:ext uri="{28A0092B-C50C-407E-A947-70E740481C1C}">
                <a14:useLocalDpi xmlns:a14="http://schemas.microsoft.com/office/drawing/2010/main" val="0"/>
              </a:ext>
            </a:extLst>
          </a:blip>
          <a:srcRect l="4701" t="3351" r="8431" b="2941"/>
          <a:stretch/>
        </p:blipFill>
        <p:spPr>
          <a:xfrm>
            <a:off x="5236369" y="3449808"/>
            <a:ext cx="6580981" cy="2129732"/>
          </a:xfrm>
          <a:prstGeom prst="rect">
            <a:avLst/>
          </a:prstGeom>
        </p:spPr>
      </p:pic>
    </p:spTree>
    <p:extLst>
      <p:ext uri="{BB962C8B-B14F-4D97-AF65-F5344CB8AC3E}">
        <p14:creationId xmlns:p14="http://schemas.microsoft.com/office/powerpoint/2010/main" val="3156953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0" y="444500"/>
            <a:ext cx="12192000" cy="396904"/>
          </a:xfrm>
          <a:prstGeom prst="rect">
            <a:avLst/>
          </a:prstGeom>
        </p:spPr>
        <p:txBody>
          <a:bodyPr wrap="square" lIns="0" tIns="0" rIns="0" bIns="0" rtlCol="0" anchor="t">
            <a:spAutoFit/>
          </a:bodyPr>
          <a:lstStyle/>
          <a:p>
            <a:pPr algn="ctr">
              <a:lnSpc>
                <a:spcPts val="2987"/>
              </a:lnSpc>
            </a:pPr>
            <a:r>
              <a:rPr lang="en-US" sz="3200" b="1" dirty="0">
                <a:solidFill>
                  <a:srgbClr val="121A5D"/>
                </a:solidFill>
                <a:latin typeface="Canva Sans 1 Bold"/>
              </a:rPr>
              <a:t>Long Short-Term Memory Networks</a:t>
            </a:r>
          </a:p>
        </p:txBody>
      </p:sp>
      <p:grpSp>
        <p:nvGrpSpPr>
          <p:cNvPr id="12" name="Group 11">
            <a:extLst>
              <a:ext uri="{FF2B5EF4-FFF2-40B4-BE49-F238E27FC236}">
                <a16:creationId xmlns:a16="http://schemas.microsoft.com/office/drawing/2014/main" id="{6122DC59-4493-61AD-C6F4-52EA54BC4BA8}"/>
              </a:ext>
            </a:extLst>
          </p:cNvPr>
          <p:cNvGrpSpPr/>
          <p:nvPr/>
        </p:nvGrpSpPr>
        <p:grpSpPr>
          <a:xfrm>
            <a:off x="1309575" y="1411033"/>
            <a:ext cx="4652849" cy="2117084"/>
            <a:chOff x="768088" y="1066035"/>
            <a:chExt cx="4652849" cy="2117084"/>
          </a:xfrm>
        </p:grpSpPr>
        <p:sp>
          <p:nvSpPr>
            <p:cNvPr id="13" name="TextBox 25">
              <a:extLst>
                <a:ext uri="{FF2B5EF4-FFF2-40B4-BE49-F238E27FC236}">
                  <a16:creationId xmlns:a16="http://schemas.microsoft.com/office/drawing/2014/main" id="{DDDB46AA-C806-6964-C7BF-D7CDDA87AA11}"/>
                </a:ext>
              </a:extLst>
            </p:cNvPr>
            <p:cNvSpPr txBox="1"/>
            <p:nvPr/>
          </p:nvSpPr>
          <p:spPr>
            <a:xfrm>
              <a:off x="770498" y="1216536"/>
              <a:ext cx="1702873" cy="1966583"/>
            </a:xfrm>
            <a:prstGeom prst="rect">
              <a:avLst/>
            </a:prstGeom>
          </p:spPr>
          <p:txBody>
            <a:bodyPr lIns="33867" tIns="33867" rIns="33867" bIns="33867" rtlCol="0" anchor="ctr"/>
            <a:lstStyle/>
            <a:p>
              <a:pPr algn="ctr">
                <a:lnSpc>
                  <a:spcPts val="1493"/>
                </a:lnSpc>
              </a:pPr>
              <a:endParaRPr sz="1200"/>
            </a:p>
          </p:txBody>
        </p:sp>
        <p:sp>
          <p:nvSpPr>
            <p:cNvPr id="14" name="TextBox 99">
              <a:extLst>
                <a:ext uri="{FF2B5EF4-FFF2-40B4-BE49-F238E27FC236}">
                  <a16:creationId xmlns:a16="http://schemas.microsoft.com/office/drawing/2014/main" id="{83839076-7B41-18F0-45CF-82CEE95402CD}"/>
                </a:ext>
              </a:extLst>
            </p:cNvPr>
            <p:cNvSpPr txBox="1"/>
            <p:nvPr/>
          </p:nvSpPr>
          <p:spPr>
            <a:xfrm>
              <a:off x="768088" y="1066035"/>
              <a:ext cx="4274581" cy="291747"/>
            </a:xfrm>
            <a:prstGeom prst="rect">
              <a:avLst/>
            </a:prstGeom>
          </p:spPr>
          <p:txBody>
            <a:bodyPr wrap="square" lIns="0" tIns="0" rIns="0" bIns="0" rtlCol="0" anchor="t">
              <a:spAutoFit/>
            </a:bodyPr>
            <a:lstStyle/>
            <a:p>
              <a:pPr algn="ctr">
                <a:lnSpc>
                  <a:spcPts val="2427"/>
                </a:lnSpc>
              </a:pPr>
              <a:r>
                <a:rPr lang="en-US" b="1" dirty="0">
                  <a:solidFill>
                    <a:srgbClr val="121A5D"/>
                  </a:solidFill>
                  <a:latin typeface="Canva Sans 1 Bold"/>
                </a:rPr>
                <a:t>Model Fitting</a:t>
              </a:r>
            </a:p>
          </p:txBody>
        </p:sp>
        <p:sp>
          <p:nvSpPr>
            <p:cNvPr id="15" name="TextBox 33">
              <a:extLst>
                <a:ext uri="{FF2B5EF4-FFF2-40B4-BE49-F238E27FC236}">
                  <a16:creationId xmlns:a16="http://schemas.microsoft.com/office/drawing/2014/main" id="{2CE03759-0283-213A-5631-60EAC2AB754D}"/>
                </a:ext>
              </a:extLst>
            </p:cNvPr>
            <p:cNvSpPr txBox="1"/>
            <p:nvPr/>
          </p:nvSpPr>
          <p:spPr>
            <a:xfrm>
              <a:off x="858979" y="1379047"/>
              <a:ext cx="4561958" cy="1723549"/>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400" dirty="0">
                  <a:solidFill>
                    <a:srgbClr val="121A5D"/>
                  </a:solidFill>
                  <a:latin typeface="Canva Sans 1"/>
                </a:rPr>
                <a:t>Fit the model in </a:t>
              </a:r>
              <a:r>
                <a:rPr lang="en-US" sz="1400" dirty="0" err="1">
                  <a:solidFill>
                    <a:srgbClr val="121A5D"/>
                  </a:solidFill>
                  <a:latin typeface="Canva Sans 1"/>
                </a:rPr>
                <a:t>Keras</a:t>
              </a:r>
              <a:r>
                <a:rPr lang="en-US" sz="1400" dirty="0">
                  <a:solidFill>
                    <a:srgbClr val="121A5D"/>
                  </a:solidFill>
                  <a:latin typeface="Canva Sans 1"/>
                </a:rPr>
                <a:t>: </a:t>
              </a:r>
            </a:p>
            <a:p>
              <a:pPr marL="742950" lvl="1" indent="-285750">
                <a:buFont typeface="Arial" panose="020B0604020202020204" pitchFamily="34" charset="0"/>
                <a:buChar char="•"/>
              </a:pPr>
              <a:r>
                <a:rPr lang="en-US" sz="1400" dirty="0">
                  <a:solidFill>
                    <a:srgbClr val="121A5D"/>
                  </a:solidFill>
                  <a:latin typeface="Canva Sans 1"/>
                </a:rPr>
                <a:t>Baseline model: univariate LSTM</a:t>
              </a:r>
            </a:p>
            <a:p>
              <a:pPr lvl="2"/>
              <a:r>
                <a:rPr lang="en-US" sz="1400" dirty="0">
                  <a:solidFill>
                    <a:srgbClr val="121A5D"/>
                  </a:solidFill>
                  <a:latin typeface="Canva Sans 1"/>
                </a:rPr>
                <a:t>The input is the previous 5 days' stock prices</a:t>
              </a:r>
            </a:p>
            <a:p>
              <a:pPr marL="742950" lvl="1" indent="-285750">
                <a:buFont typeface="Arial" panose="020B0604020202020204" pitchFamily="34" charset="0"/>
                <a:buChar char="•"/>
              </a:pPr>
              <a:r>
                <a:rPr lang="en-US" sz="1400" dirty="0">
                  <a:solidFill>
                    <a:srgbClr val="121A5D"/>
                  </a:solidFill>
                  <a:latin typeface="Canva Sans 1"/>
                </a:rPr>
                <a:t>Proposed model: multivariate LSTM</a:t>
              </a:r>
            </a:p>
            <a:p>
              <a:pPr lvl="2"/>
              <a:r>
                <a:rPr lang="en-US" sz="1400" dirty="0">
                  <a:solidFill>
                    <a:srgbClr val="121A5D"/>
                  </a:solidFill>
                  <a:latin typeface="Canva Sans 1"/>
                </a:rPr>
                <a:t>The inputs are the previous 5 days’ stock prices, daily sentiment score and headline volume</a:t>
              </a:r>
            </a:p>
            <a:p>
              <a:pPr marL="285750" indent="-285750">
                <a:buFont typeface="Arial" panose="020B0604020202020204" pitchFamily="34" charset="0"/>
                <a:buChar char="•"/>
              </a:pPr>
              <a:r>
                <a:rPr lang="en-US" sz="1400" dirty="0">
                  <a:solidFill>
                    <a:srgbClr val="121A5D"/>
                  </a:solidFill>
                  <a:latin typeface="Canva Sans 1"/>
                </a:rPr>
                <a:t>Evaluate model on test data.</a:t>
              </a:r>
            </a:p>
            <a:p>
              <a:pPr marL="285750" indent="-285750">
                <a:buFont typeface="Arial" panose="020B0604020202020204" pitchFamily="34" charset="0"/>
                <a:buChar char="•"/>
              </a:pPr>
              <a:endParaRPr lang="en-US" sz="1400" dirty="0">
                <a:solidFill>
                  <a:srgbClr val="121A5D"/>
                </a:solidFill>
                <a:latin typeface="Canva Sans 1"/>
              </a:endParaRPr>
            </a:p>
          </p:txBody>
        </p:sp>
      </p:grpSp>
      <p:pic>
        <p:nvPicPr>
          <p:cNvPr id="9" name="Picture 8" descr="A graph of different types of graphs&#10;&#10;Description automatically generated">
            <a:extLst>
              <a:ext uri="{FF2B5EF4-FFF2-40B4-BE49-F238E27FC236}">
                <a16:creationId xmlns:a16="http://schemas.microsoft.com/office/drawing/2014/main" id="{F20C444C-5EFB-CE88-C727-3A6B589611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75817" y="3712299"/>
            <a:ext cx="9278787" cy="2689583"/>
          </a:xfrm>
          <a:prstGeom prst="rect">
            <a:avLst/>
          </a:prstGeom>
        </p:spPr>
      </p:pic>
      <p:pic>
        <p:nvPicPr>
          <p:cNvPr id="11" name="Picture 10">
            <a:extLst>
              <a:ext uri="{FF2B5EF4-FFF2-40B4-BE49-F238E27FC236}">
                <a16:creationId xmlns:a16="http://schemas.microsoft.com/office/drawing/2014/main" id="{686ACE1B-895F-4655-68CD-2CC25F532EBA}"/>
              </a:ext>
            </a:extLst>
          </p:cNvPr>
          <p:cNvPicPr>
            <a:picLocks noChangeAspect="1"/>
          </p:cNvPicPr>
          <p:nvPr/>
        </p:nvPicPr>
        <p:blipFill>
          <a:blip r:embed="rId14"/>
          <a:stretch>
            <a:fillRect/>
          </a:stretch>
        </p:blipFill>
        <p:spPr>
          <a:xfrm>
            <a:off x="6853499" y="1168676"/>
            <a:ext cx="3493488" cy="2295276"/>
          </a:xfrm>
          <a:prstGeom prst="rect">
            <a:avLst/>
          </a:prstGeom>
        </p:spPr>
      </p:pic>
    </p:spTree>
    <p:extLst>
      <p:ext uri="{BB962C8B-B14F-4D97-AF65-F5344CB8AC3E}">
        <p14:creationId xmlns:p14="http://schemas.microsoft.com/office/powerpoint/2010/main" val="2197850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2" name="TextBox 22"/>
          <p:cNvSpPr txBox="1"/>
          <p:nvPr/>
        </p:nvSpPr>
        <p:spPr>
          <a:xfrm>
            <a:off x="5517619" y="4519230"/>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0" y="444500"/>
            <a:ext cx="12192000" cy="396904"/>
          </a:xfrm>
          <a:prstGeom prst="rect">
            <a:avLst/>
          </a:prstGeom>
        </p:spPr>
        <p:txBody>
          <a:bodyPr wrap="square" lIns="0" tIns="0" rIns="0" bIns="0" rtlCol="0" anchor="t">
            <a:spAutoFit/>
          </a:bodyPr>
          <a:lstStyle/>
          <a:p>
            <a:pPr algn="ctr">
              <a:lnSpc>
                <a:spcPts val="2987"/>
              </a:lnSpc>
            </a:pPr>
            <a:r>
              <a:rPr lang="en-US" sz="3200" b="1" dirty="0">
                <a:solidFill>
                  <a:srgbClr val="121A5D"/>
                </a:solidFill>
                <a:latin typeface="Canva Sans 1 Bold"/>
              </a:rPr>
              <a:t>Conclusion</a:t>
            </a:r>
          </a:p>
        </p:txBody>
      </p:sp>
      <p:sp>
        <p:nvSpPr>
          <p:cNvPr id="14" name="TextBox 99">
            <a:extLst>
              <a:ext uri="{FF2B5EF4-FFF2-40B4-BE49-F238E27FC236}">
                <a16:creationId xmlns:a16="http://schemas.microsoft.com/office/drawing/2014/main" id="{83839076-7B41-18F0-45CF-82CEE95402CD}"/>
              </a:ext>
            </a:extLst>
          </p:cNvPr>
          <p:cNvSpPr txBox="1"/>
          <p:nvPr/>
        </p:nvSpPr>
        <p:spPr>
          <a:xfrm>
            <a:off x="1744345" y="1741782"/>
            <a:ext cx="8791355" cy="1522853"/>
          </a:xfrm>
          <a:prstGeom prst="rect">
            <a:avLst/>
          </a:prstGeom>
        </p:spPr>
        <p:txBody>
          <a:bodyPr wrap="square" lIns="0" tIns="0" rIns="0" bIns="0" rtlCol="0" anchor="t">
            <a:spAutoFit/>
          </a:bodyPr>
          <a:lstStyle/>
          <a:p>
            <a:pPr marL="285750" indent="-285750">
              <a:lnSpc>
                <a:spcPts val="2427"/>
              </a:lnSpc>
              <a:buFont typeface="Arial" panose="020B0604020202020204" pitchFamily="34" charset="0"/>
              <a:buChar char="•"/>
            </a:pPr>
            <a:r>
              <a:rPr lang="en-US" b="1" dirty="0">
                <a:solidFill>
                  <a:srgbClr val="121A5D"/>
                </a:solidFill>
                <a:latin typeface="Canva Sans 1 Bold"/>
              </a:rPr>
              <a:t>Used web-scraping and performed sentiment analysis to transform large qualitative news information into quantitative measurement</a:t>
            </a:r>
          </a:p>
          <a:p>
            <a:pPr marL="285750" indent="-285750">
              <a:lnSpc>
                <a:spcPts val="2427"/>
              </a:lnSpc>
              <a:buFont typeface="Arial" panose="020B0604020202020204" pitchFamily="34" charset="0"/>
              <a:buChar char="•"/>
            </a:pPr>
            <a:r>
              <a:rPr lang="en-US" b="1" dirty="0">
                <a:solidFill>
                  <a:srgbClr val="121A5D"/>
                </a:solidFill>
                <a:latin typeface="Canva Sans 1 Bold"/>
              </a:rPr>
              <a:t>Implemented multivariate LSTM to tackle massive sequential stock prices prediction</a:t>
            </a:r>
          </a:p>
          <a:p>
            <a:pPr marL="285750" indent="-285750">
              <a:lnSpc>
                <a:spcPts val="2427"/>
              </a:lnSpc>
              <a:buFont typeface="Arial" panose="020B0604020202020204" pitchFamily="34" charset="0"/>
              <a:buChar char="•"/>
            </a:pPr>
            <a:r>
              <a:rPr lang="en-US" b="1" dirty="0">
                <a:solidFill>
                  <a:srgbClr val="121A5D"/>
                </a:solidFill>
                <a:latin typeface="Canva Sans 1 Bold"/>
              </a:rPr>
              <a:t>Our results indicated that by including qualitative news data as an input could significantly improve the prediction of stock price trends</a:t>
            </a:r>
          </a:p>
        </p:txBody>
      </p:sp>
    </p:spTree>
    <p:extLst>
      <p:ext uri="{BB962C8B-B14F-4D97-AF65-F5344CB8AC3E}">
        <p14:creationId xmlns:p14="http://schemas.microsoft.com/office/powerpoint/2010/main" val="3109303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141" name="Group 140">
            <a:extLst>
              <a:ext uri="{FF2B5EF4-FFF2-40B4-BE49-F238E27FC236}">
                <a16:creationId xmlns:a16="http://schemas.microsoft.com/office/drawing/2014/main" id="{C567C772-007C-35B1-308A-BD5ACAAE6B77}"/>
              </a:ext>
            </a:extLst>
          </p:cNvPr>
          <p:cNvGrpSpPr>
            <a:grpSpLocks noGrp="1" noUngrp="1" noRot="1" noMove="1" noResize="1"/>
          </p:cNvGrpSpPr>
          <p:nvPr/>
        </p:nvGrpSpPr>
        <p:grpSpPr>
          <a:xfrm>
            <a:off x="6940073" y="-2407651"/>
            <a:ext cx="7815337" cy="5625532"/>
            <a:chOff x="6940073" y="-2407651"/>
            <a:chExt cx="7815337" cy="5625532"/>
          </a:xfrm>
        </p:grpSpPr>
        <p:sp>
          <p:nvSpPr>
            <p:cNvPr id="5" name="Freeform 5"/>
            <p:cNvSpPr>
              <a:spLocks noGrp="1" noRot="1" noMove="1" noResize="1" noEditPoints="1" noAdjustHandles="1" noChangeArrowheads="1" noChangeShapeType="1"/>
            </p:cNvSpPr>
            <p:nvPr/>
          </p:nvSpPr>
          <p:spPr>
            <a:xfrm rot="4229437">
              <a:off x="6940073" y="-2407651"/>
              <a:ext cx="3795808" cy="3795808"/>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a:spLocks noGrp="1" noRot="1" noMove="1" noResize="1" noEditPoints="1" noAdjustHandles="1" noChangeArrowheads="1" noChangeShapeType="1"/>
            </p:cNvSpPr>
            <p:nvPr/>
          </p:nvSpPr>
          <p:spPr>
            <a:xfrm rot="4229437">
              <a:off x="9503373" y="-1843745"/>
              <a:ext cx="3795808" cy="3795808"/>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a:spLocks noGrp="1" noRot="1" noMove="1" noResize="1" noEditPoints="1" noAdjustHandles="1" noChangeArrowheads="1" noChangeShapeType="1"/>
            </p:cNvSpPr>
            <p:nvPr/>
          </p:nvSpPr>
          <p:spPr>
            <a:xfrm rot="4229437">
              <a:off x="10959602" y="-577927"/>
              <a:ext cx="3795808" cy="3795808"/>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13" name="TextBox 13"/>
          <p:cNvSpPr txBox="1">
            <a:spLocks noGrp="1" noRot="1" noMove="1" noResize="1" noEditPoints="1" noAdjustHandles="1" noChangeArrowheads="1" noChangeShapeType="1"/>
          </p:cNvSpPr>
          <p:nvPr/>
        </p:nvSpPr>
        <p:spPr>
          <a:xfrm>
            <a:off x="685800" y="3996530"/>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extLst>
      <p:ext uri="{BB962C8B-B14F-4D97-AF65-F5344CB8AC3E}">
        <p14:creationId xmlns:p14="http://schemas.microsoft.com/office/powerpoint/2010/main" val="3873511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33C4B-E2D6-651A-8319-ECFFC6A6E985}"/>
              </a:ext>
            </a:extLst>
          </p:cNvPr>
          <p:cNvSpPr>
            <a:spLocks noGrp="1"/>
          </p:cNvSpPr>
          <p:nvPr>
            <p:ph type="ctrTitle"/>
          </p:nvPr>
        </p:nvSpPr>
        <p:spPr/>
        <p:txBody>
          <a:bodyPr/>
          <a:lstStyle/>
          <a:p>
            <a:r>
              <a:rPr lang="en-US" dirty="0"/>
              <a:t>Templates:</a:t>
            </a:r>
          </a:p>
        </p:txBody>
      </p:sp>
      <p:sp>
        <p:nvSpPr>
          <p:cNvPr id="3" name="Subtitle 2">
            <a:extLst>
              <a:ext uri="{FF2B5EF4-FFF2-40B4-BE49-F238E27FC236}">
                <a16:creationId xmlns:a16="http://schemas.microsoft.com/office/drawing/2014/main" id="{7626D87B-C21B-D8D7-650D-CDCC9496BEF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84492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8" name="Freeform 8"/>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1506200" y="-6858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685801" y="984883"/>
            <a:ext cx="2236043" cy="2236043"/>
            <a:chOff x="0" y="0"/>
            <a:chExt cx="812800" cy="812800"/>
          </a:xfrm>
        </p:grpSpPr>
        <p:sp>
          <p:nvSpPr>
            <p:cNvPr id="11" name="Freeform 11"/>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2" name="TextBox 12"/>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13" name="Group 13"/>
          <p:cNvGrpSpPr/>
          <p:nvPr/>
        </p:nvGrpSpPr>
        <p:grpSpPr>
          <a:xfrm>
            <a:off x="685801" y="3637075"/>
            <a:ext cx="2236043" cy="2236043"/>
            <a:chOff x="0" y="0"/>
            <a:chExt cx="812800" cy="812800"/>
          </a:xfrm>
        </p:grpSpPr>
        <p:sp>
          <p:nvSpPr>
            <p:cNvPr id="14" name="Freeform 14"/>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5" name="TextBox 15"/>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16" name="Group 16"/>
          <p:cNvGrpSpPr/>
          <p:nvPr/>
        </p:nvGrpSpPr>
        <p:grpSpPr>
          <a:xfrm>
            <a:off x="3335926" y="984883"/>
            <a:ext cx="2236043" cy="2236043"/>
            <a:chOff x="0" y="0"/>
            <a:chExt cx="812800" cy="812800"/>
          </a:xfrm>
        </p:grpSpPr>
        <p:sp>
          <p:nvSpPr>
            <p:cNvPr id="17" name="Freeform 17"/>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8" name="TextBox 18"/>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19" name="Freeform 19"/>
          <p:cNvSpPr/>
          <p:nvPr/>
        </p:nvSpPr>
        <p:spPr>
          <a:xfrm rot="-5400000">
            <a:off x="3797085" y="4431210"/>
            <a:ext cx="1253063" cy="2531441"/>
          </a:xfrm>
          <a:custGeom>
            <a:avLst/>
            <a:gdLst/>
            <a:ahLst/>
            <a:cxnLst/>
            <a:rect l="l" t="t" r="r" b="b"/>
            <a:pathLst>
              <a:path w="1879595" h="3797162">
                <a:moveTo>
                  <a:pt x="0" y="0"/>
                </a:moveTo>
                <a:lnTo>
                  <a:pt x="1879596" y="0"/>
                </a:lnTo>
                <a:lnTo>
                  <a:pt x="1879596" y="3797162"/>
                </a:lnTo>
                <a:lnTo>
                  <a:pt x="0" y="3797162"/>
                </a:lnTo>
                <a:lnTo>
                  <a:pt x="0" y="0"/>
                </a:lnTo>
                <a:close/>
              </a:path>
            </a:pathLst>
          </a:custGeom>
          <a:blipFill>
            <a:blip r:embed="rId12">
              <a:alphaModFix amt="7999"/>
            </a:blip>
            <a:stretch>
              <a:fillRect/>
            </a:stretch>
          </a:blipFill>
        </p:spPr>
      </p:sp>
      <p:sp>
        <p:nvSpPr>
          <p:cNvPr id="20" name="Freeform 20"/>
          <p:cNvSpPr/>
          <p:nvPr/>
        </p:nvSpPr>
        <p:spPr>
          <a:xfrm>
            <a:off x="4661806" y="3707208"/>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12">
              <a:alphaModFix amt="7999"/>
            </a:blip>
            <a:stretch>
              <a:fillRect/>
            </a:stretch>
          </a:blipFill>
        </p:spPr>
      </p:sp>
      <p:grpSp>
        <p:nvGrpSpPr>
          <p:cNvPr id="21" name="Group 21"/>
          <p:cNvGrpSpPr/>
          <p:nvPr/>
        </p:nvGrpSpPr>
        <p:grpSpPr>
          <a:xfrm>
            <a:off x="3335926" y="3637075"/>
            <a:ext cx="2236043" cy="2236043"/>
            <a:chOff x="0" y="0"/>
            <a:chExt cx="812800" cy="812800"/>
          </a:xfrm>
        </p:grpSpPr>
        <p:sp>
          <p:nvSpPr>
            <p:cNvPr id="22" name="Freeform 22"/>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717EEE"/>
            </a:solidFill>
          </p:spPr>
        </p:sp>
        <p:sp>
          <p:nvSpPr>
            <p:cNvPr id="23" name="TextBox 23"/>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24" name="AutoShape 24"/>
          <p:cNvSpPr/>
          <p:nvPr/>
        </p:nvSpPr>
        <p:spPr>
          <a:xfrm>
            <a:off x="6308569" y="2579877"/>
            <a:ext cx="4727731" cy="0"/>
          </a:xfrm>
          <a:prstGeom prst="line">
            <a:avLst/>
          </a:prstGeom>
          <a:ln w="9525" cap="flat">
            <a:solidFill>
              <a:srgbClr val="90A0B5"/>
            </a:solidFill>
            <a:prstDash val="solid"/>
            <a:headEnd type="none" w="sm" len="sm"/>
            <a:tailEnd type="none" w="sm" len="sm"/>
          </a:ln>
        </p:spPr>
      </p:sp>
      <p:sp>
        <p:nvSpPr>
          <p:cNvPr id="25" name="AutoShape 25"/>
          <p:cNvSpPr/>
          <p:nvPr/>
        </p:nvSpPr>
        <p:spPr>
          <a:xfrm>
            <a:off x="6308569" y="2960897"/>
            <a:ext cx="4727731" cy="0"/>
          </a:xfrm>
          <a:prstGeom prst="line">
            <a:avLst/>
          </a:prstGeom>
          <a:ln w="9525" cap="flat">
            <a:solidFill>
              <a:srgbClr val="90A0B5"/>
            </a:solidFill>
            <a:prstDash val="solid"/>
            <a:headEnd type="none" w="sm" len="sm"/>
            <a:tailEnd type="none" w="sm" len="sm"/>
          </a:ln>
        </p:spPr>
      </p:sp>
      <p:sp>
        <p:nvSpPr>
          <p:cNvPr id="26" name="AutoShape 26"/>
          <p:cNvSpPr/>
          <p:nvPr/>
        </p:nvSpPr>
        <p:spPr>
          <a:xfrm>
            <a:off x="6308569" y="3340422"/>
            <a:ext cx="4727731" cy="0"/>
          </a:xfrm>
          <a:prstGeom prst="line">
            <a:avLst/>
          </a:prstGeom>
          <a:ln w="9525" cap="flat">
            <a:solidFill>
              <a:srgbClr val="90A0B5"/>
            </a:solidFill>
            <a:prstDash val="solid"/>
            <a:headEnd type="none" w="sm" len="sm"/>
            <a:tailEnd type="none" w="sm" len="sm"/>
          </a:ln>
        </p:spPr>
      </p:sp>
      <p:sp>
        <p:nvSpPr>
          <p:cNvPr id="27" name="AutoShape 27"/>
          <p:cNvSpPr/>
          <p:nvPr/>
        </p:nvSpPr>
        <p:spPr>
          <a:xfrm>
            <a:off x="6308569" y="3719947"/>
            <a:ext cx="4727731" cy="0"/>
          </a:xfrm>
          <a:prstGeom prst="line">
            <a:avLst/>
          </a:prstGeom>
          <a:ln w="9525" cap="flat">
            <a:solidFill>
              <a:srgbClr val="90A0B5"/>
            </a:solidFill>
            <a:prstDash val="solid"/>
            <a:headEnd type="none" w="sm" len="sm"/>
            <a:tailEnd type="none" w="sm" len="sm"/>
          </a:ln>
        </p:spPr>
      </p:sp>
      <p:sp>
        <p:nvSpPr>
          <p:cNvPr id="28" name="AutoShape 28"/>
          <p:cNvSpPr/>
          <p:nvPr/>
        </p:nvSpPr>
        <p:spPr>
          <a:xfrm>
            <a:off x="6308569" y="4099471"/>
            <a:ext cx="4727731" cy="0"/>
          </a:xfrm>
          <a:prstGeom prst="line">
            <a:avLst/>
          </a:prstGeom>
          <a:ln w="9525" cap="flat">
            <a:solidFill>
              <a:srgbClr val="90A0B5"/>
            </a:solidFill>
            <a:prstDash val="solid"/>
            <a:headEnd type="none" w="sm" len="sm"/>
            <a:tailEnd type="none" w="sm" len="sm"/>
          </a:ln>
        </p:spPr>
      </p:sp>
      <p:sp>
        <p:nvSpPr>
          <p:cNvPr id="29" name="AutoShape 29"/>
          <p:cNvSpPr/>
          <p:nvPr/>
        </p:nvSpPr>
        <p:spPr>
          <a:xfrm>
            <a:off x="6308569" y="4478995"/>
            <a:ext cx="4727731" cy="0"/>
          </a:xfrm>
          <a:prstGeom prst="line">
            <a:avLst/>
          </a:prstGeom>
          <a:ln w="9525" cap="flat">
            <a:solidFill>
              <a:srgbClr val="90A0B5"/>
            </a:solidFill>
            <a:prstDash val="solid"/>
            <a:headEnd type="none" w="sm" len="sm"/>
            <a:tailEnd type="none" w="sm" len="sm"/>
          </a:ln>
        </p:spPr>
      </p:sp>
      <p:sp>
        <p:nvSpPr>
          <p:cNvPr id="30" name="AutoShape 30"/>
          <p:cNvSpPr/>
          <p:nvPr/>
        </p:nvSpPr>
        <p:spPr>
          <a:xfrm>
            <a:off x="6308569" y="4858520"/>
            <a:ext cx="4727731" cy="0"/>
          </a:xfrm>
          <a:prstGeom prst="line">
            <a:avLst/>
          </a:prstGeom>
          <a:ln w="9525" cap="flat">
            <a:solidFill>
              <a:srgbClr val="90A0B5"/>
            </a:solidFill>
            <a:prstDash val="solid"/>
            <a:headEnd type="none" w="sm" len="sm"/>
            <a:tailEnd type="none" w="sm" len="sm"/>
          </a:ln>
        </p:spPr>
      </p:sp>
      <p:sp>
        <p:nvSpPr>
          <p:cNvPr id="31" name="AutoShape 31"/>
          <p:cNvSpPr/>
          <p:nvPr/>
        </p:nvSpPr>
        <p:spPr>
          <a:xfrm>
            <a:off x="6308569" y="5238045"/>
            <a:ext cx="4727731" cy="0"/>
          </a:xfrm>
          <a:prstGeom prst="line">
            <a:avLst/>
          </a:prstGeom>
          <a:ln w="9525" cap="flat">
            <a:solidFill>
              <a:srgbClr val="90A0B5"/>
            </a:solidFill>
            <a:prstDash val="solid"/>
            <a:headEnd type="none" w="sm" len="sm"/>
            <a:tailEnd type="none" w="sm" len="sm"/>
          </a:ln>
        </p:spPr>
      </p:sp>
      <p:sp>
        <p:nvSpPr>
          <p:cNvPr id="32" name="AutoShape 32"/>
          <p:cNvSpPr/>
          <p:nvPr/>
        </p:nvSpPr>
        <p:spPr>
          <a:xfrm>
            <a:off x="6314919" y="5617569"/>
            <a:ext cx="4727731" cy="0"/>
          </a:xfrm>
          <a:prstGeom prst="line">
            <a:avLst/>
          </a:prstGeom>
          <a:ln w="9525" cap="flat">
            <a:solidFill>
              <a:srgbClr val="90A0B5"/>
            </a:solidFill>
            <a:prstDash val="solid"/>
            <a:headEnd type="none" w="sm" len="sm"/>
            <a:tailEnd type="none" w="sm" len="sm"/>
          </a:ln>
        </p:spPr>
      </p:sp>
      <p:sp>
        <p:nvSpPr>
          <p:cNvPr id="33" name="AutoShape 33"/>
          <p:cNvSpPr/>
          <p:nvPr/>
        </p:nvSpPr>
        <p:spPr>
          <a:xfrm>
            <a:off x="6308569" y="5997093"/>
            <a:ext cx="4727731" cy="0"/>
          </a:xfrm>
          <a:prstGeom prst="line">
            <a:avLst/>
          </a:prstGeom>
          <a:ln w="9525" cap="flat">
            <a:solidFill>
              <a:srgbClr val="90A0B5"/>
            </a:solidFill>
            <a:prstDash val="solid"/>
            <a:headEnd type="none" w="sm" len="sm"/>
            <a:tailEnd type="none" w="sm" len="sm"/>
          </a:ln>
        </p:spPr>
      </p:sp>
      <p:sp>
        <p:nvSpPr>
          <p:cNvPr id="34" name="AutoShape 34"/>
          <p:cNvSpPr/>
          <p:nvPr/>
        </p:nvSpPr>
        <p:spPr>
          <a:xfrm rot="5400000">
            <a:off x="6760866" y="4285310"/>
            <a:ext cx="3417217" cy="0"/>
          </a:xfrm>
          <a:prstGeom prst="line">
            <a:avLst/>
          </a:prstGeom>
          <a:ln w="9525" cap="flat">
            <a:solidFill>
              <a:srgbClr val="90A0B5"/>
            </a:solidFill>
            <a:prstDash val="solid"/>
            <a:headEnd type="none" w="sm" len="sm"/>
            <a:tailEnd type="none" w="sm" len="sm"/>
          </a:ln>
        </p:spPr>
      </p:sp>
      <p:sp>
        <p:nvSpPr>
          <p:cNvPr id="35" name="AutoShape 35"/>
          <p:cNvSpPr/>
          <p:nvPr/>
        </p:nvSpPr>
        <p:spPr>
          <a:xfrm rot="5400000">
            <a:off x="4603136" y="4285310"/>
            <a:ext cx="3417217" cy="0"/>
          </a:xfrm>
          <a:prstGeom prst="line">
            <a:avLst/>
          </a:prstGeom>
          <a:ln w="9525" cap="flat">
            <a:solidFill>
              <a:srgbClr val="90A0B5"/>
            </a:solidFill>
            <a:prstDash val="solid"/>
            <a:headEnd type="none" w="sm" len="sm"/>
            <a:tailEnd type="none" w="sm" len="sm"/>
          </a:ln>
        </p:spPr>
      </p:sp>
      <p:sp>
        <p:nvSpPr>
          <p:cNvPr id="36" name="AutoShape 36"/>
          <p:cNvSpPr/>
          <p:nvPr/>
        </p:nvSpPr>
        <p:spPr>
          <a:xfrm rot="5400000">
            <a:off x="7617533" y="4285310"/>
            <a:ext cx="3417217" cy="0"/>
          </a:xfrm>
          <a:prstGeom prst="line">
            <a:avLst/>
          </a:prstGeom>
          <a:ln w="9525" cap="flat">
            <a:solidFill>
              <a:srgbClr val="90A0B5"/>
            </a:solidFill>
            <a:prstDash val="solid"/>
            <a:headEnd type="none" w="sm" len="sm"/>
            <a:tailEnd type="none" w="sm" len="sm"/>
          </a:ln>
        </p:spPr>
      </p:sp>
      <p:sp>
        <p:nvSpPr>
          <p:cNvPr id="37" name="AutoShape 37"/>
          <p:cNvSpPr/>
          <p:nvPr/>
        </p:nvSpPr>
        <p:spPr>
          <a:xfrm rot="5400000">
            <a:off x="8474200" y="4285310"/>
            <a:ext cx="3417217" cy="0"/>
          </a:xfrm>
          <a:prstGeom prst="line">
            <a:avLst/>
          </a:prstGeom>
          <a:ln w="9525" cap="flat">
            <a:solidFill>
              <a:srgbClr val="90A0B5"/>
            </a:solidFill>
            <a:prstDash val="solid"/>
            <a:headEnd type="none" w="sm" len="sm"/>
            <a:tailEnd type="none" w="sm" len="sm"/>
          </a:ln>
        </p:spPr>
      </p:sp>
      <p:sp>
        <p:nvSpPr>
          <p:cNvPr id="38" name="AutoShape 38"/>
          <p:cNvSpPr/>
          <p:nvPr/>
        </p:nvSpPr>
        <p:spPr>
          <a:xfrm rot="5400000">
            <a:off x="9330867" y="4285310"/>
            <a:ext cx="3417217" cy="0"/>
          </a:xfrm>
          <a:prstGeom prst="line">
            <a:avLst/>
          </a:prstGeom>
          <a:ln w="9525" cap="flat">
            <a:solidFill>
              <a:srgbClr val="90A0B5"/>
            </a:solidFill>
            <a:prstDash val="solid"/>
            <a:headEnd type="none" w="sm" len="sm"/>
            <a:tailEnd type="none" w="sm" len="sm"/>
          </a:ln>
        </p:spPr>
      </p:sp>
      <p:grpSp>
        <p:nvGrpSpPr>
          <p:cNvPr id="39" name="Group 39"/>
          <p:cNvGrpSpPr/>
          <p:nvPr/>
        </p:nvGrpSpPr>
        <p:grpSpPr>
          <a:xfrm>
            <a:off x="8847360" y="3104482"/>
            <a:ext cx="136589" cy="136589"/>
            <a:chOff x="0" y="0"/>
            <a:chExt cx="812800" cy="812800"/>
          </a:xfrm>
        </p:grpSpPr>
        <p:sp>
          <p:nvSpPr>
            <p:cNvPr id="40" name="Freeform 4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41" name="TextBox 41"/>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42" name="Group 42"/>
          <p:cNvGrpSpPr/>
          <p:nvPr/>
        </p:nvGrpSpPr>
        <p:grpSpPr>
          <a:xfrm>
            <a:off x="8847360" y="3484006"/>
            <a:ext cx="136589" cy="136589"/>
            <a:chOff x="0" y="0"/>
            <a:chExt cx="812800" cy="812800"/>
          </a:xfrm>
        </p:grpSpPr>
        <p:sp>
          <p:nvSpPr>
            <p:cNvPr id="43" name="Freeform 4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44" name="TextBox 44"/>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45" name="Group 45"/>
          <p:cNvGrpSpPr/>
          <p:nvPr/>
        </p:nvGrpSpPr>
        <p:grpSpPr>
          <a:xfrm>
            <a:off x="9704028" y="3104482"/>
            <a:ext cx="136589" cy="136589"/>
            <a:chOff x="0" y="0"/>
            <a:chExt cx="812800" cy="812800"/>
          </a:xfrm>
        </p:grpSpPr>
        <p:sp>
          <p:nvSpPr>
            <p:cNvPr id="46" name="Freeform 4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47" name="TextBox 47"/>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48" name="Group 48"/>
          <p:cNvGrpSpPr/>
          <p:nvPr/>
        </p:nvGrpSpPr>
        <p:grpSpPr>
          <a:xfrm>
            <a:off x="9704028" y="3484006"/>
            <a:ext cx="136589" cy="136589"/>
            <a:chOff x="0" y="0"/>
            <a:chExt cx="812800" cy="812800"/>
          </a:xfrm>
        </p:grpSpPr>
        <p:sp>
          <p:nvSpPr>
            <p:cNvPr id="49" name="Freeform 4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0" name="TextBox 50"/>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1" name="Group 51"/>
          <p:cNvGrpSpPr/>
          <p:nvPr/>
        </p:nvGrpSpPr>
        <p:grpSpPr>
          <a:xfrm>
            <a:off x="10560694" y="3104482"/>
            <a:ext cx="136589" cy="136589"/>
            <a:chOff x="0" y="0"/>
            <a:chExt cx="812800" cy="812800"/>
          </a:xfrm>
        </p:grpSpPr>
        <p:sp>
          <p:nvSpPr>
            <p:cNvPr id="52" name="Freeform 5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3" name="TextBox 53"/>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4" name="Group 54"/>
          <p:cNvGrpSpPr/>
          <p:nvPr/>
        </p:nvGrpSpPr>
        <p:grpSpPr>
          <a:xfrm>
            <a:off x="10560694" y="3484006"/>
            <a:ext cx="136589" cy="136589"/>
            <a:chOff x="0" y="0"/>
            <a:chExt cx="812800" cy="812800"/>
          </a:xfrm>
        </p:grpSpPr>
        <p:sp>
          <p:nvSpPr>
            <p:cNvPr id="55" name="Freeform 5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6" name="TextBox 5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7" name="Group 57"/>
          <p:cNvGrpSpPr/>
          <p:nvPr/>
        </p:nvGrpSpPr>
        <p:grpSpPr>
          <a:xfrm>
            <a:off x="8847360" y="3863530"/>
            <a:ext cx="136589" cy="136589"/>
            <a:chOff x="0" y="0"/>
            <a:chExt cx="812800" cy="812800"/>
          </a:xfrm>
        </p:grpSpPr>
        <p:sp>
          <p:nvSpPr>
            <p:cNvPr id="58" name="Freeform 5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9" name="TextBox 5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60" name="Group 60"/>
          <p:cNvGrpSpPr/>
          <p:nvPr/>
        </p:nvGrpSpPr>
        <p:grpSpPr>
          <a:xfrm>
            <a:off x="9704028" y="3863530"/>
            <a:ext cx="136589" cy="136589"/>
            <a:chOff x="0" y="0"/>
            <a:chExt cx="812800" cy="812800"/>
          </a:xfrm>
        </p:grpSpPr>
        <p:sp>
          <p:nvSpPr>
            <p:cNvPr id="61" name="Freeform 6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62" name="TextBox 6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63" name="Group 63"/>
          <p:cNvGrpSpPr/>
          <p:nvPr/>
        </p:nvGrpSpPr>
        <p:grpSpPr>
          <a:xfrm>
            <a:off x="10560694" y="3863530"/>
            <a:ext cx="136589" cy="136589"/>
            <a:chOff x="0" y="0"/>
            <a:chExt cx="812800" cy="812800"/>
          </a:xfrm>
        </p:grpSpPr>
        <p:sp>
          <p:nvSpPr>
            <p:cNvPr id="64" name="Freeform 6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65" name="TextBox 6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66" name="Group 66"/>
          <p:cNvGrpSpPr/>
          <p:nvPr/>
        </p:nvGrpSpPr>
        <p:grpSpPr>
          <a:xfrm>
            <a:off x="8847360" y="4243055"/>
            <a:ext cx="136589" cy="136589"/>
            <a:chOff x="0" y="0"/>
            <a:chExt cx="812800" cy="812800"/>
          </a:xfrm>
        </p:grpSpPr>
        <p:sp>
          <p:nvSpPr>
            <p:cNvPr id="67" name="Freeform 6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68" name="TextBox 68"/>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69" name="Group 69"/>
          <p:cNvGrpSpPr/>
          <p:nvPr/>
        </p:nvGrpSpPr>
        <p:grpSpPr>
          <a:xfrm>
            <a:off x="9704028" y="4243055"/>
            <a:ext cx="136589" cy="136589"/>
            <a:chOff x="0" y="0"/>
            <a:chExt cx="812800" cy="812800"/>
          </a:xfrm>
        </p:grpSpPr>
        <p:sp>
          <p:nvSpPr>
            <p:cNvPr id="70" name="Freeform 7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71" name="TextBox 71"/>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72" name="Group 72"/>
          <p:cNvGrpSpPr/>
          <p:nvPr/>
        </p:nvGrpSpPr>
        <p:grpSpPr>
          <a:xfrm>
            <a:off x="10560694" y="4243055"/>
            <a:ext cx="136589" cy="136589"/>
            <a:chOff x="0" y="0"/>
            <a:chExt cx="812800" cy="812800"/>
          </a:xfrm>
        </p:grpSpPr>
        <p:sp>
          <p:nvSpPr>
            <p:cNvPr id="73" name="Freeform 7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74" name="TextBox 74"/>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75" name="Group 75"/>
          <p:cNvGrpSpPr/>
          <p:nvPr/>
        </p:nvGrpSpPr>
        <p:grpSpPr>
          <a:xfrm>
            <a:off x="8847360" y="4622579"/>
            <a:ext cx="136589" cy="136589"/>
            <a:chOff x="0" y="0"/>
            <a:chExt cx="812800" cy="812800"/>
          </a:xfrm>
        </p:grpSpPr>
        <p:sp>
          <p:nvSpPr>
            <p:cNvPr id="76" name="Freeform 7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77" name="TextBox 77"/>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78" name="Group 78"/>
          <p:cNvGrpSpPr/>
          <p:nvPr/>
        </p:nvGrpSpPr>
        <p:grpSpPr>
          <a:xfrm>
            <a:off x="8847360" y="5763619"/>
            <a:ext cx="136589" cy="136589"/>
            <a:chOff x="0" y="0"/>
            <a:chExt cx="812800" cy="812800"/>
          </a:xfrm>
        </p:grpSpPr>
        <p:sp>
          <p:nvSpPr>
            <p:cNvPr id="79" name="Freeform 7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80" name="TextBox 80"/>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1" name="Group 81"/>
          <p:cNvGrpSpPr/>
          <p:nvPr/>
        </p:nvGrpSpPr>
        <p:grpSpPr>
          <a:xfrm>
            <a:off x="9704028" y="4622579"/>
            <a:ext cx="136589" cy="136589"/>
            <a:chOff x="0" y="0"/>
            <a:chExt cx="812800" cy="812800"/>
          </a:xfrm>
        </p:grpSpPr>
        <p:sp>
          <p:nvSpPr>
            <p:cNvPr id="82" name="Freeform 8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3" name="TextBox 83"/>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4" name="Group 84"/>
          <p:cNvGrpSpPr/>
          <p:nvPr/>
        </p:nvGrpSpPr>
        <p:grpSpPr>
          <a:xfrm>
            <a:off x="10560694" y="4622579"/>
            <a:ext cx="136589" cy="136589"/>
            <a:chOff x="0" y="0"/>
            <a:chExt cx="812800" cy="812800"/>
          </a:xfrm>
        </p:grpSpPr>
        <p:sp>
          <p:nvSpPr>
            <p:cNvPr id="85" name="Freeform 8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6" name="TextBox 8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7" name="Group 87"/>
          <p:cNvGrpSpPr/>
          <p:nvPr/>
        </p:nvGrpSpPr>
        <p:grpSpPr>
          <a:xfrm>
            <a:off x="10560694" y="5002104"/>
            <a:ext cx="136589" cy="136589"/>
            <a:chOff x="0" y="0"/>
            <a:chExt cx="812800" cy="812800"/>
          </a:xfrm>
        </p:grpSpPr>
        <p:sp>
          <p:nvSpPr>
            <p:cNvPr id="88" name="Freeform 8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9" name="TextBox 8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0" name="Group 90"/>
          <p:cNvGrpSpPr/>
          <p:nvPr/>
        </p:nvGrpSpPr>
        <p:grpSpPr>
          <a:xfrm>
            <a:off x="10560694" y="5381628"/>
            <a:ext cx="136589" cy="136589"/>
            <a:chOff x="0" y="0"/>
            <a:chExt cx="812800" cy="812800"/>
          </a:xfrm>
        </p:grpSpPr>
        <p:sp>
          <p:nvSpPr>
            <p:cNvPr id="91" name="Freeform 9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92" name="TextBox 9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3" name="Group 93"/>
          <p:cNvGrpSpPr/>
          <p:nvPr/>
        </p:nvGrpSpPr>
        <p:grpSpPr>
          <a:xfrm>
            <a:off x="10560694" y="5761153"/>
            <a:ext cx="136589" cy="136589"/>
            <a:chOff x="0" y="0"/>
            <a:chExt cx="812800" cy="812800"/>
          </a:xfrm>
        </p:grpSpPr>
        <p:sp>
          <p:nvSpPr>
            <p:cNvPr id="94" name="Freeform 9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95" name="TextBox 9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6" name="Group 96"/>
          <p:cNvGrpSpPr/>
          <p:nvPr/>
        </p:nvGrpSpPr>
        <p:grpSpPr>
          <a:xfrm>
            <a:off x="961855" y="1248634"/>
            <a:ext cx="527019" cy="520821"/>
            <a:chOff x="0" y="0"/>
            <a:chExt cx="1054037" cy="1041642"/>
          </a:xfrm>
        </p:grpSpPr>
        <p:grpSp>
          <p:nvGrpSpPr>
            <p:cNvPr id="97" name="Group 97"/>
            <p:cNvGrpSpPr/>
            <p:nvPr/>
          </p:nvGrpSpPr>
          <p:grpSpPr>
            <a:xfrm>
              <a:off x="60613" y="0"/>
              <a:ext cx="932812" cy="93281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99" name="TextBox 9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0" name="Group 100"/>
            <p:cNvGrpSpPr/>
            <p:nvPr/>
          </p:nvGrpSpPr>
          <p:grpSpPr>
            <a:xfrm rot="-10800000">
              <a:off x="0" y="303223"/>
              <a:ext cx="1054037" cy="738419"/>
              <a:chOff x="0" y="0"/>
              <a:chExt cx="812800" cy="569418"/>
            </a:xfrm>
          </p:grpSpPr>
          <p:sp>
            <p:nvSpPr>
              <p:cNvPr id="101" name="Freeform 101"/>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102" name="TextBox 102"/>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grpSp>
        <p:nvGrpSpPr>
          <p:cNvPr id="103" name="Group 103"/>
          <p:cNvGrpSpPr/>
          <p:nvPr/>
        </p:nvGrpSpPr>
        <p:grpSpPr>
          <a:xfrm>
            <a:off x="3590903" y="1172695"/>
            <a:ext cx="508560" cy="672699"/>
            <a:chOff x="0" y="0"/>
            <a:chExt cx="1017120" cy="1345399"/>
          </a:xfrm>
        </p:grpSpPr>
        <p:grpSp>
          <p:nvGrpSpPr>
            <p:cNvPr id="104" name="Group 104"/>
            <p:cNvGrpSpPr/>
            <p:nvPr/>
          </p:nvGrpSpPr>
          <p:grpSpPr>
            <a:xfrm>
              <a:off x="42154" y="0"/>
              <a:ext cx="932812" cy="932812"/>
              <a:chOff x="0" y="0"/>
              <a:chExt cx="812800" cy="812800"/>
            </a:xfrm>
          </p:grpSpPr>
          <p:sp>
            <p:nvSpPr>
              <p:cNvPr id="105" name="Freeform 105"/>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106" name="TextBox 10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7" name="Group 107"/>
            <p:cNvGrpSpPr/>
            <p:nvPr/>
          </p:nvGrpSpPr>
          <p:grpSpPr>
            <a:xfrm>
              <a:off x="0" y="328279"/>
              <a:ext cx="1017120" cy="1017120"/>
              <a:chOff x="0" y="0"/>
              <a:chExt cx="812800" cy="812800"/>
            </a:xfrm>
          </p:grpSpPr>
          <p:sp>
            <p:nvSpPr>
              <p:cNvPr id="108" name="Freeform 108"/>
              <p:cNvSpPr/>
              <p:nvPr/>
            </p:nvSpPr>
            <p:spPr>
              <a:xfrm>
                <a:off x="16065"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109" name="TextBox 109"/>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nvGrpSpPr>
          <p:cNvPr id="110" name="Group 110"/>
          <p:cNvGrpSpPr/>
          <p:nvPr/>
        </p:nvGrpSpPr>
        <p:grpSpPr>
          <a:xfrm>
            <a:off x="961855" y="3826156"/>
            <a:ext cx="527019" cy="550290"/>
            <a:chOff x="0" y="0"/>
            <a:chExt cx="1054037" cy="1100580"/>
          </a:xfrm>
        </p:grpSpPr>
        <p:grpSp>
          <p:nvGrpSpPr>
            <p:cNvPr id="111" name="Group 111"/>
            <p:cNvGrpSpPr/>
            <p:nvPr/>
          </p:nvGrpSpPr>
          <p:grpSpPr>
            <a:xfrm rot="-10800000">
              <a:off x="0" y="362161"/>
              <a:ext cx="1054037" cy="738419"/>
              <a:chOff x="0" y="0"/>
              <a:chExt cx="812800" cy="569418"/>
            </a:xfrm>
          </p:grpSpPr>
          <p:sp>
            <p:nvSpPr>
              <p:cNvPr id="112" name="Freeform 112"/>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solidFill>
            </p:spPr>
          </p:sp>
          <p:sp>
            <p:nvSpPr>
              <p:cNvPr id="113" name="TextBox 113"/>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nvGrpSpPr>
            <p:cNvPr id="114" name="Group 114"/>
            <p:cNvGrpSpPr/>
            <p:nvPr/>
          </p:nvGrpSpPr>
          <p:grpSpPr>
            <a:xfrm>
              <a:off x="125675" y="0"/>
              <a:ext cx="802687" cy="934035"/>
              <a:chOff x="0" y="0"/>
              <a:chExt cx="698500" cy="812800"/>
            </a:xfrm>
          </p:grpSpPr>
          <p:sp>
            <p:nvSpPr>
              <p:cNvPr id="115" name="Freeform 115"/>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BB54">
                  <a:alpha val="74902"/>
                </a:srgbClr>
              </a:solidFill>
            </p:spPr>
          </p:sp>
          <p:sp>
            <p:nvSpPr>
              <p:cNvPr id="116" name="TextBox 116"/>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117" name="Group 117"/>
          <p:cNvGrpSpPr/>
          <p:nvPr/>
        </p:nvGrpSpPr>
        <p:grpSpPr>
          <a:xfrm>
            <a:off x="3611980" y="3826155"/>
            <a:ext cx="550913" cy="566003"/>
            <a:chOff x="0" y="0"/>
            <a:chExt cx="1101825" cy="1132006"/>
          </a:xfrm>
        </p:grpSpPr>
        <p:grpSp>
          <p:nvGrpSpPr>
            <p:cNvPr id="118" name="Group 118"/>
            <p:cNvGrpSpPr/>
            <p:nvPr/>
          </p:nvGrpSpPr>
          <p:grpSpPr>
            <a:xfrm>
              <a:off x="0" y="197970"/>
              <a:ext cx="802687" cy="934035"/>
              <a:chOff x="0" y="0"/>
              <a:chExt cx="698500" cy="812800"/>
            </a:xfrm>
          </p:grpSpPr>
          <p:sp>
            <p:nvSpPr>
              <p:cNvPr id="119" name="Freeform 119"/>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FFFF"/>
              </a:solidFill>
            </p:spPr>
          </p:sp>
          <p:sp>
            <p:nvSpPr>
              <p:cNvPr id="120" name="TextBox 120"/>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nvGrpSpPr>
            <p:cNvPr id="121" name="Group 121"/>
            <p:cNvGrpSpPr/>
            <p:nvPr/>
          </p:nvGrpSpPr>
          <p:grpSpPr>
            <a:xfrm>
              <a:off x="299138" y="0"/>
              <a:ext cx="802687" cy="934035"/>
              <a:chOff x="0" y="0"/>
              <a:chExt cx="698500" cy="812800"/>
            </a:xfrm>
          </p:grpSpPr>
          <p:sp>
            <p:nvSpPr>
              <p:cNvPr id="122" name="Freeform 122"/>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7784">
                  <a:alpha val="74902"/>
                </a:srgbClr>
              </a:solidFill>
            </p:spPr>
          </p:sp>
          <p:sp>
            <p:nvSpPr>
              <p:cNvPr id="123" name="TextBox 123"/>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sp>
        <p:nvSpPr>
          <p:cNvPr id="124" name="Freeform 124"/>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5" name="Freeform 125"/>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6" name="TextBox 126"/>
          <p:cNvSpPr txBox="1"/>
          <p:nvPr/>
        </p:nvSpPr>
        <p:spPr>
          <a:xfrm>
            <a:off x="6308569" y="825021"/>
            <a:ext cx="4727731" cy="360740"/>
          </a:xfrm>
          <a:prstGeom prst="rect">
            <a:avLst/>
          </a:prstGeom>
        </p:spPr>
        <p:txBody>
          <a:bodyPr lIns="0" tIns="0" rIns="0" bIns="0" rtlCol="0" anchor="t">
            <a:spAutoFit/>
          </a:bodyPr>
          <a:lstStyle/>
          <a:p>
            <a:pPr>
              <a:lnSpc>
                <a:spcPts val="2987"/>
              </a:lnSpc>
            </a:pPr>
            <a:r>
              <a:rPr lang="en-US" sz="2133" dirty="0">
                <a:solidFill>
                  <a:srgbClr val="121A5D"/>
                </a:solidFill>
                <a:latin typeface="Canva Sans 1 Bold"/>
              </a:rPr>
              <a:t>Business Annual Report Concept</a:t>
            </a:r>
          </a:p>
        </p:txBody>
      </p:sp>
      <p:sp>
        <p:nvSpPr>
          <p:cNvPr id="127" name="TextBox 127"/>
          <p:cNvSpPr txBox="1"/>
          <p:nvPr/>
        </p:nvSpPr>
        <p:spPr>
          <a:xfrm>
            <a:off x="7593569" y="2143844"/>
            <a:ext cx="2164080" cy="227883"/>
          </a:xfrm>
          <a:prstGeom prst="rect">
            <a:avLst/>
          </a:prstGeom>
        </p:spPr>
        <p:txBody>
          <a:bodyPr lIns="0" tIns="0" rIns="0" bIns="0" rtlCol="0" anchor="t">
            <a:spAutoFit/>
          </a:bodyPr>
          <a:lstStyle/>
          <a:p>
            <a:pPr algn="ctr">
              <a:lnSpc>
                <a:spcPts val="1867"/>
              </a:lnSpc>
            </a:pPr>
            <a:r>
              <a:rPr lang="en-US" sz="1333">
                <a:solidFill>
                  <a:srgbClr val="121A5D"/>
                </a:solidFill>
                <a:latin typeface="Canva Sans 1 Bold"/>
              </a:rPr>
              <a:t>Pricing Concept</a:t>
            </a:r>
          </a:p>
        </p:txBody>
      </p:sp>
      <p:sp>
        <p:nvSpPr>
          <p:cNvPr id="128" name="TextBox 128"/>
          <p:cNvSpPr txBox="1"/>
          <p:nvPr/>
        </p:nvSpPr>
        <p:spPr>
          <a:xfrm>
            <a:off x="961855" y="1978743"/>
            <a:ext cx="1442490" cy="18037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Free Subscription</a:t>
            </a:r>
          </a:p>
        </p:txBody>
      </p:sp>
      <p:sp>
        <p:nvSpPr>
          <p:cNvPr id="129" name="TextBox 129"/>
          <p:cNvSpPr txBox="1"/>
          <p:nvPr/>
        </p:nvSpPr>
        <p:spPr>
          <a:xfrm>
            <a:off x="961855" y="2269150"/>
            <a:ext cx="163802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sp>
        <p:nvSpPr>
          <p:cNvPr id="130" name="TextBox 130"/>
          <p:cNvSpPr txBox="1"/>
          <p:nvPr/>
        </p:nvSpPr>
        <p:spPr>
          <a:xfrm>
            <a:off x="961855" y="4510758"/>
            <a:ext cx="1523171" cy="18037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Platinum Subscription</a:t>
            </a:r>
          </a:p>
        </p:txBody>
      </p:sp>
      <p:sp>
        <p:nvSpPr>
          <p:cNvPr id="131" name="TextBox 131"/>
          <p:cNvSpPr txBox="1"/>
          <p:nvPr/>
        </p:nvSpPr>
        <p:spPr>
          <a:xfrm>
            <a:off x="961855" y="4801165"/>
            <a:ext cx="163802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sp>
        <p:nvSpPr>
          <p:cNvPr id="132" name="TextBox 132"/>
          <p:cNvSpPr txBox="1"/>
          <p:nvPr/>
        </p:nvSpPr>
        <p:spPr>
          <a:xfrm>
            <a:off x="3611980" y="1978743"/>
            <a:ext cx="1572501" cy="18037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Professional Subscription</a:t>
            </a:r>
          </a:p>
        </p:txBody>
      </p:sp>
      <p:sp>
        <p:nvSpPr>
          <p:cNvPr id="133" name="TextBox 133"/>
          <p:cNvSpPr txBox="1"/>
          <p:nvPr/>
        </p:nvSpPr>
        <p:spPr>
          <a:xfrm>
            <a:off x="3611980" y="2452944"/>
            <a:ext cx="163802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sp>
        <p:nvSpPr>
          <p:cNvPr id="134" name="TextBox 134"/>
          <p:cNvSpPr txBox="1"/>
          <p:nvPr/>
        </p:nvSpPr>
        <p:spPr>
          <a:xfrm>
            <a:off x="6308569" y="1369544"/>
            <a:ext cx="4727731" cy="490006"/>
          </a:xfrm>
          <a:prstGeom prst="rect">
            <a:avLst/>
          </a:prstGeom>
        </p:spPr>
        <p:txBody>
          <a:bodyPr lIns="0" tIns="0" rIns="0" bIns="0" rtlCol="0" anchor="t">
            <a:spAutoFit/>
          </a:bodyPr>
          <a:lstStyle/>
          <a:p>
            <a:pPr algn="just">
              <a:lnSpc>
                <a:spcPts val="1307"/>
              </a:lnSpc>
            </a:pPr>
            <a:r>
              <a:rPr lang="en-US" sz="933">
                <a:solidFill>
                  <a:srgbClr val="121A5D"/>
                </a:solidFill>
                <a:latin typeface="Canva Sans 1"/>
              </a:rPr>
              <a:t>Lorem ipsum dolor sit amet, consectetur adipiscing elit, sed do eiusmod tempor incididunt ut labore et dolore magna aliqua. Ut enim ad minim veniam, quis nostrud exercitation ullamco laboris nisi ut aliquip ex ea commodo consequat.</a:t>
            </a:r>
          </a:p>
        </p:txBody>
      </p:sp>
      <p:sp>
        <p:nvSpPr>
          <p:cNvPr id="135" name="TextBox 135"/>
          <p:cNvSpPr txBox="1"/>
          <p:nvPr/>
        </p:nvSpPr>
        <p:spPr>
          <a:xfrm>
            <a:off x="3611980" y="4526471"/>
            <a:ext cx="1442490" cy="180370"/>
          </a:xfrm>
          <a:prstGeom prst="rect">
            <a:avLst/>
          </a:prstGeom>
        </p:spPr>
        <p:txBody>
          <a:bodyPr lIns="0" tIns="0" rIns="0" bIns="0" rtlCol="0" anchor="t">
            <a:spAutoFit/>
          </a:bodyPr>
          <a:lstStyle/>
          <a:p>
            <a:pPr>
              <a:lnSpc>
                <a:spcPts val="1493"/>
              </a:lnSpc>
            </a:pPr>
            <a:r>
              <a:rPr lang="en-US" sz="1067">
                <a:solidFill>
                  <a:srgbClr val="FFFFFF"/>
                </a:solidFill>
                <a:latin typeface="Canva Sans 1 Bold"/>
              </a:rPr>
              <a:t>Business Corporate</a:t>
            </a:r>
          </a:p>
        </p:txBody>
      </p:sp>
      <p:sp>
        <p:nvSpPr>
          <p:cNvPr id="136" name="TextBox 136"/>
          <p:cNvSpPr txBox="1"/>
          <p:nvPr/>
        </p:nvSpPr>
        <p:spPr>
          <a:xfrm>
            <a:off x="3611980" y="4816878"/>
            <a:ext cx="1638023" cy="415050"/>
          </a:xfrm>
          <a:prstGeom prst="rect">
            <a:avLst/>
          </a:prstGeom>
        </p:spPr>
        <p:txBody>
          <a:bodyPr lIns="0" tIns="0" rIns="0" bIns="0" rtlCol="0" anchor="t">
            <a:spAutoFit/>
          </a:bodyPr>
          <a:lstStyle/>
          <a:p>
            <a:pPr>
              <a:lnSpc>
                <a:spcPts val="1119"/>
              </a:lnSpc>
            </a:pPr>
            <a:r>
              <a:rPr lang="en-US" sz="800">
                <a:solidFill>
                  <a:srgbClr val="FFFFFF"/>
                </a:solidFill>
                <a:latin typeface="Canva Sans 1"/>
              </a:rPr>
              <a:t>Lorem ipsum dolor sit amet, consectetur adipiscing elit, sed do eiusmod tempor</a:t>
            </a:r>
          </a:p>
        </p:txBody>
      </p:sp>
      <p:sp>
        <p:nvSpPr>
          <p:cNvPr id="137" name="TextBox 137"/>
          <p:cNvSpPr txBox="1"/>
          <p:nvPr/>
        </p:nvSpPr>
        <p:spPr>
          <a:xfrm>
            <a:off x="6435569" y="2695673"/>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Design and prototyping</a:t>
            </a:r>
          </a:p>
        </p:txBody>
      </p:sp>
      <p:sp>
        <p:nvSpPr>
          <p:cNvPr id="138" name="TextBox 138"/>
          <p:cNvSpPr txBox="1"/>
          <p:nvPr/>
        </p:nvSpPr>
        <p:spPr>
          <a:xfrm>
            <a:off x="8593299" y="2695673"/>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Free</a:t>
            </a:r>
          </a:p>
        </p:txBody>
      </p:sp>
      <p:sp>
        <p:nvSpPr>
          <p:cNvPr id="139" name="TextBox 139"/>
          <p:cNvSpPr txBox="1"/>
          <p:nvPr/>
        </p:nvSpPr>
        <p:spPr>
          <a:xfrm>
            <a:off x="8593299" y="4953879"/>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Free</a:t>
            </a:r>
          </a:p>
        </p:txBody>
      </p:sp>
      <p:sp>
        <p:nvSpPr>
          <p:cNvPr id="140" name="TextBox 140"/>
          <p:cNvSpPr txBox="1"/>
          <p:nvPr/>
        </p:nvSpPr>
        <p:spPr>
          <a:xfrm>
            <a:off x="8593299" y="5333295"/>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5Gb</a:t>
            </a:r>
          </a:p>
        </p:txBody>
      </p:sp>
      <p:sp>
        <p:nvSpPr>
          <p:cNvPr id="141" name="TextBox 141"/>
          <p:cNvSpPr txBox="1"/>
          <p:nvPr/>
        </p:nvSpPr>
        <p:spPr>
          <a:xfrm>
            <a:off x="9435293" y="5333295"/>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20Gb</a:t>
            </a:r>
          </a:p>
        </p:txBody>
      </p:sp>
      <p:sp>
        <p:nvSpPr>
          <p:cNvPr id="142" name="TextBox 142"/>
          <p:cNvSpPr txBox="1"/>
          <p:nvPr/>
        </p:nvSpPr>
        <p:spPr>
          <a:xfrm>
            <a:off x="9435293" y="5731869"/>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10</a:t>
            </a:r>
          </a:p>
        </p:txBody>
      </p:sp>
      <p:sp>
        <p:nvSpPr>
          <p:cNvPr id="143" name="TextBox 143"/>
          <p:cNvSpPr txBox="1"/>
          <p:nvPr/>
        </p:nvSpPr>
        <p:spPr>
          <a:xfrm>
            <a:off x="9449966" y="4953879"/>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Premium</a:t>
            </a:r>
          </a:p>
        </p:txBody>
      </p:sp>
      <p:sp>
        <p:nvSpPr>
          <p:cNvPr id="144" name="TextBox 144"/>
          <p:cNvSpPr txBox="1"/>
          <p:nvPr/>
        </p:nvSpPr>
        <p:spPr>
          <a:xfrm>
            <a:off x="9449966" y="2695673"/>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$24.49</a:t>
            </a:r>
          </a:p>
        </p:txBody>
      </p:sp>
      <p:sp>
        <p:nvSpPr>
          <p:cNvPr id="145" name="TextBox 145"/>
          <p:cNvSpPr txBox="1"/>
          <p:nvPr/>
        </p:nvSpPr>
        <p:spPr>
          <a:xfrm>
            <a:off x="6435569" y="3075197"/>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Version history</a:t>
            </a:r>
          </a:p>
        </p:txBody>
      </p:sp>
      <p:sp>
        <p:nvSpPr>
          <p:cNvPr id="146" name="TextBox 146"/>
          <p:cNvSpPr txBox="1"/>
          <p:nvPr/>
        </p:nvSpPr>
        <p:spPr>
          <a:xfrm>
            <a:off x="6435569" y="3454722"/>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Software Editor</a:t>
            </a:r>
          </a:p>
        </p:txBody>
      </p:sp>
      <p:sp>
        <p:nvSpPr>
          <p:cNvPr id="147" name="TextBox 147"/>
          <p:cNvSpPr txBox="1"/>
          <p:nvPr/>
        </p:nvSpPr>
        <p:spPr>
          <a:xfrm>
            <a:off x="6435569" y="3834247"/>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Advanced drawing tools</a:t>
            </a:r>
          </a:p>
        </p:txBody>
      </p:sp>
      <p:sp>
        <p:nvSpPr>
          <p:cNvPr id="148" name="TextBox 148"/>
          <p:cNvSpPr txBox="1"/>
          <p:nvPr/>
        </p:nvSpPr>
        <p:spPr>
          <a:xfrm>
            <a:off x="6435569" y="4213771"/>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Auto layout</a:t>
            </a:r>
          </a:p>
        </p:txBody>
      </p:sp>
      <p:sp>
        <p:nvSpPr>
          <p:cNvPr id="149" name="TextBox 149"/>
          <p:cNvSpPr txBox="1"/>
          <p:nvPr/>
        </p:nvSpPr>
        <p:spPr>
          <a:xfrm>
            <a:off x="6435569" y="4593295"/>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Style</a:t>
            </a:r>
          </a:p>
        </p:txBody>
      </p:sp>
      <p:sp>
        <p:nvSpPr>
          <p:cNvPr id="150" name="TextBox 150"/>
          <p:cNvSpPr txBox="1"/>
          <p:nvPr/>
        </p:nvSpPr>
        <p:spPr>
          <a:xfrm>
            <a:off x="6435569" y="4972820"/>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Plugins and widgets</a:t>
            </a:r>
          </a:p>
        </p:txBody>
      </p:sp>
      <p:sp>
        <p:nvSpPr>
          <p:cNvPr id="151" name="TextBox 151"/>
          <p:cNvSpPr txBox="1"/>
          <p:nvPr/>
        </p:nvSpPr>
        <p:spPr>
          <a:xfrm>
            <a:off x="6435569" y="5352345"/>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Unlimited file storage</a:t>
            </a:r>
          </a:p>
        </p:txBody>
      </p:sp>
      <p:sp>
        <p:nvSpPr>
          <p:cNvPr id="152" name="TextBox 152"/>
          <p:cNvSpPr txBox="1"/>
          <p:nvPr/>
        </p:nvSpPr>
        <p:spPr>
          <a:xfrm>
            <a:off x="6435569" y="5731869"/>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Private projects</a:t>
            </a:r>
          </a:p>
        </p:txBody>
      </p:sp>
      <p:sp>
        <p:nvSpPr>
          <p:cNvPr id="153" name="TextBox 153"/>
          <p:cNvSpPr txBox="1"/>
          <p:nvPr/>
        </p:nvSpPr>
        <p:spPr>
          <a:xfrm>
            <a:off x="10306633" y="2695673"/>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$39.99</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grpSp>
        <p:nvGrpSpPr>
          <p:cNvPr id="8" name="Group 8"/>
          <p:cNvGrpSpPr/>
          <p:nvPr/>
        </p:nvGrpSpPr>
        <p:grpSpPr>
          <a:xfrm>
            <a:off x="685800" y="685801"/>
            <a:ext cx="2609114" cy="3255499"/>
            <a:chOff x="0" y="0"/>
            <a:chExt cx="1030761" cy="1286123"/>
          </a:xfrm>
        </p:grpSpPr>
        <p:sp>
          <p:nvSpPr>
            <p:cNvPr id="9" name="Freeform 9"/>
            <p:cNvSpPr/>
            <p:nvPr/>
          </p:nvSpPr>
          <p:spPr>
            <a:xfrm>
              <a:off x="0" y="0"/>
              <a:ext cx="1030761" cy="1286123"/>
            </a:xfrm>
            <a:custGeom>
              <a:avLst/>
              <a:gdLst/>
              <a:ahLst/>
              <a:cxnLst/>
              <a:rect l="l" t="t" r="r" b="b"/>
              <a:pathLst>
                <a:path w="1030761" h="1286123">
                  <a:moveTo>
                    <a:pt x="29673" y="0"/>
                  </a:moveTo>
                  <a:lnTo>
                    <a:pt x="1001088" y="0"/>
                  </a:lnTo>
                  <a:cubicBezTo>
                    <a:pt x="1008958" y="0"/>
                    <a:pt x="1016505" y="3126"/>
                    <a:pt x="1022070" y="8691"/>
                  </a:cubicBezTo>
                  <a:cubicBezTo>
                    <a:pt x="1027635" y="14256"/>
                    <a:pt x="1030761" y="21803"/>
                    <a:pt x="1030761" y="29673"/>
                  </a:cubicBezTo>
                  <a:lnTo>
                    <a:pt x="1030761" y="1256451"/>
                  </a:lnTo>
                  <a:cubicBezTo>
                    <a:pt x="1030761" y="1264320"/>
                    <a:pt x="1027635" y="1271868"/>
                    <a:pt x="1022070" y="1277432"/>
                  </a:cubicBezTo>
                  <a:cubicBezTo>
                    <a:pt x="1016505" y="1282997"/>
                    <a:pt x="1008958" y="1286123"/>
                    <a:pt x="1001088" y="1286123"/>
                  </a:cubicBezTo>
                  <a:lnTo>
                    <a:pt x="29673" y="1286123"/>
                  </a:lnTo>
                  <a:cubicBezTo>
                    <a:pt x="21803" y="1286123"/>
                    <a:pt x="14256" y="1282997"/>
                    <a:pt x="8691" y="1277432"/>
                  </a:cubicBezTo>
                  <a:cubicBezTo>
                    <a:pt x="3126" y="1271868"/>
                    <a:pt x="0" y="1264320"/>
                    <a:pt x="0" y="1256451"/>
                  </a:cubicBezTo>
                  <a:lnTo>
                    <a:pt x="0" y="29673"/>
                  </a:lnTo>
                  <a:cubicBezTo>
                    <a:pt x="0" y="21803"/>
                    <a:pt x="3126" y="14256"/>
                    <a:pt x="8691" y="8691"/>
                  </a:cubicBezTo>
                  <a:cubicBezTo>
                    <a:pt x="14256" y="3126"/>
                    <a:pt x="21803" y="0"/>
                    <a:pt x="29673" y="0"/>
                  </a:cubicBezTo>
                  <a:close/>
                </a:path>
              </a:pathLst>
            </a:custGeom>
            <a:solidFill>
              <a:srgbClr val="F6F6F7"/>
            </a:solidFill>
          </p:spPr>
        </p:sp>
        <p:sp>
          <p:nvSpPr>
            <p:cNvPr id="10" name="TextBox 10"/>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1" name="Group 11"/>
          <p:cNvGrpSpPr/>
          <p:nvPr/>
        </p:nvGrpSpPr>
        <p:grpSpPr>
          <a:xfrm>
            <a:off x="685800" y="4068860"/>
            <a:ext cx="2609114" cy="2103340"/>
            <a:chOff x="0" y="0"/>
            <a:chExt cx="1030761" cy="830949"/>
          </a:xfrm>
        </p:grpSpPr>
        <p:sp>
          <p:nvSpPr>
            <p:cNvPr id="12" name="Freeform 12"/>
            <p:cNvSpPr/>
            <p:nvPr/>
          </p:nvSpPr>
          <p:spPr>
            <a:xfrm>
              <a:off x="0" y="0"/>
              <a:ext cx="1030761" cy="830949"/>
            </a:xfrm>
            <a:custGeom>
              <a:avLst/>
              <a:gdLst/>
              <a:ahLst/>
              <a:cxnLst/>
              <a:rect l="l" t="t" r="r" b="b"/>
              <a:pathLst>
                <a:path w="1030761" h="830949">
                  <a:moveTo>
                    <a:pt x="29673" y="0"/>
                  </a:moveTo>
                  <a:lnTo>
                    <a:pt x="1001088" y="0"/>
                  </a:lnTo>
                  <a:cubicBezTo>
                    <a:pt x="1008958" y="0"/>
                    <a:pt x="1016505" y="3126"/>
                    <a:pt x="1022070" y="8691"/>
                  </a:cubicBezTo>
                  <a:cubicBezTo>
                    <a:pt x="1027635" y="14256"/>
                    <a:pt x="1030761" y="21803"/>
                    <a:pt x="1030761" y="29673"/>
                  </a:cubicBezTo>
                  <a:lnTo>
                    <a:pt x="1030761" y="801276"/>
                  </a:lnTo>
                  <a:cubicBezTo>
                    <a:pt x="1030761" y="809146"/>
                    <a:pt x="1027635" y="816693"/>
                    <a:pt x="1022070" y="822258"/>
                  </a:cubicBezTo>
                  <a:cubicBezTo>
                    <a:pt x="1016505" y="827823"/>
                    <a:pt x="1008958" y="830949"/>
                    <a:pt x="1001088" y="830949"/>
                  </a:cubicBezTo>
                  <a:lnTo>
                    <a:pt x="29673" y="830949"/>
                  </a:lnTo>
                  <a:cubicBezTo>
                    <a:pt x="21803" y="830949"/>
                    <a:pt x="14256" y="827823"/>
                    <a:pt x="8691" y="822258"/>
                  </a:cubicBezTo>
                  <a:cubicBezTo>
                    <a:pt x="3126" y="816693"/>
                    <a:pt x="0" y="809146"/>
                    <a:pt x="0" y="801276"/>
                  </a:cubicBezTo>
                  <a:lnTo>
                    <a:pt x="0" y="29673"/>
                  </a:lnTo>
                  <a:cubicBezTo>
                    <a:pt x="0" y="21803"/>
                    <a:pt x="3126" y="14256"/>
                    <a:pt x="8691" y="8691"/>
                  </a:cubicBezTo>
                  <a:cubicBezTo>
                    <a:pt x="14256" y="3126"/>
                    <a:pt x="21803" y="0"/>
                    <a:pt x="29673" y="0"/>
                  </a:cubicBezTo>
                  <a:close/>
                </a:path>
              </a:pathLst>
            </a:custGeom>
            <a:solidFill>
              <a:srgbClr val="F6F6F7"/>
            </a:solidFill>
          </p:spPr>
        </p:sp>
        <p:sp>
          <p:nvSpPr>
            <p:cNvPr id="13" name="TextBox 13"/>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4" name="Group 14"/>
          <p:cNvGrpSpPr/>
          <p:nvPr/>
        </p:nvGrpSpPr>
        <p:grpSpPr>
          <a:xfrm>
            <a:off x="8897086" y="685800"/>
            <a:ext cx="2609114" cy="2130678"/>
            <a:chOff x="0" y="0"/>
            <a:chExt cx="1030761" cy="841749"/>
          </a:xfrm>
        </p:grpSpPr>
        <p:sp>
          <p:nvSpPr>
            <p:cNvPr id="15" name="Freeform 15"/>
            <p:cNvSpPr/>
            <p:nvPr/>
          </p:nvSpPr>
          <p:spPr>
            <a:xfrm>
              <a:off x="0" y="0"/>
              <a:ext cx="1030761" cy="841749"/>
            </a:xfrm>
            <a:custGeom>
              <a:avLst/>
              <a:gdLst/>
              <a:ahLst/>
              <a:cxnLst/>
              <a:rect l="l" t="t" r="r" b="b"/>
              <a:pathLst>
                <a:path w="1030761" h="841749">
                  <a:moveTo>
                    <a:pt x="29673" y="0"/>
                  </a:moveTo>
                  <a:lnTo>
                    <a:pt x="1001088" y="0"/>
                  </a:lnTo>
                  <a:cubicBezTo>
                    <a:pt x="1008958" y="0"/>
                    <a:pt x="1016505" y="3126"/>
                    <a:pt x="1022070" y="8691"/>
                  </a:cubicBezTo>
                  <a:cubicBezTo>
                    <a:pt x="1027635" y="14256"/>
                    <a:pt x="1030761" y="21803"/>
                    <a:pt x="1030761" y="29673"/>
                  </a:cubicBezTo>
                  <a:lnTo>
                    <a:pt x="1030761" y="812077"/>
                  </a:lnTo>
                  <a:cubicBezTo>
                    <a:pt x="1030761" y="819946"/>
                    <a:pt x="1027635" y="827494"/>
                    <a:pt x="1022070" y="833058"/>
                  </a:cubicBezTo>
                  <a:cubicBezTo>
                    <a:pt x="1016505" y="838623"/>
                    <a:pt x="1008958" y="841749"/>
                    <a:pt x="1001088" y="841749"/>
                  </a:cubicBezTo>
                  <a:lnTo>
                    <a:pt x="29673" y="841749"/>
                  </a:lnTo>
                  <a:cubicBezTo>
                    <a:pt x="21803" y="841749"/>
                    <a:pt x="14256" y="838623"/>
                    <a:pt x="8691" y="833058"/>
                  </a:cubicBezTo>
                  <a:cubicBezTo>
                    <a:pt x="3126" y="827494"/>
                    <a:pt x="0" y="819946"/>
                    <a:pt x="0" y="812077"/>
                  </a:cubicBezTo>
                  <a:lnTo>
                    <a:pt x="0" y="29673"/>
                  </a:lnTo>
                  <a:cubicBezTo>
                    <a:pt x="0" y="21803"/>
                    <a:pt x="3126" y="14256"/>
                    <a:pt x="8691" y="8691"/>
                  </a:cubicBezTo>
                  <a:cubicBezTo>
                    <a:pt x="14256" y="3126"/>
                    <a:pt x="21803" y="0"/>
                    <a:pt x="29673" y="0"/>
                  </a:cubicBezTo>
                  <a:close/>
                </a:path>
              </a:pathLst>
            </a:custGeom>
            <a:solidFill>
              <a:srgbClr val="F6F6F7"/>
            </a:solidFill>
          </p:spPr>
        </p:sp>
        <p:sp>
          <p:nvSpPr>
            <p:cNvPr id="16" name="TextBox 16"/>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7" name="Group 17"/>
          <p:cNvGrpSpPr/>
          <p:nvPr/>
        </p:nvGrpSpPr>
        <p:grpSpPr>
          <a:xfrm>
            <a:off x="8897086" y="2944039"/>
            <a:ext cx="2609114" cy="3228161"/>
            <a:chOff x="0" y="0"/>
            <a:chExt cx="1030761" cy="1275323"/>
          </a:xfrm>
        </p:grpSpPr>
        <p:sp>
          <p:nvSpPr>
            <p:cNvPr id="18" name="Freeform 18"/>
            <p:cNvSpPr/>
            <p:nvPr/>
          </p:nvSpPr>
          <p:spPr>
            <a:xfrm>
              <a:off x="0" y="0"/>
              <a:ext cx="1030761" cy="1275323"/>
            </a:xfrm>
            <a:custGeom>
              <a:avLst/>
              <a:gdLst/>
              <a:ahLst/>
              <a:cxnLst/>
              <a:rect l="l" t="t" r="r" b="b"/>
              <a:pathLst>
                <a:path w="1030761" h="1275323">
                  <a:moveTo>
                    <a:pt x="29673" y="0"/>
                  </a:moveTo>
                  <a:lnTo>
                    <a:pt x="1001088" y="0"/>
                  </a:lnTo>
                  <a:cubicBezTo>
                    <a:pt x="1008958" y="0"/>
                    <a:pt x="1016505" y="3126"/>
                    <a:pt x="1022070" y="8691"/>
                  </a:cubicBezTo>
                  <a:cubicBezTo>
                    <a:pt x="1027635" y="14256"/>
                    <a:pt x="1030761" y="21803"/>
                    <a:pt x="1030761" y="29673"/>
                  </a:cubicBezTo>
                  <a:lnTo>
                    <a:pt x="1030761" y="1245650"/>
                  </a:lnTo>
                  <a:cubicBezTo>
                    <a:pt x="1030761" y="1253520"/>
                    <a:pt x="1027635" y="1261067"/>
                    <a:pt x="1022070" y="1266632"/>
                  </a:cubicBezTo>
                  <a:cubicBezTo>
                    <a:pt x="1016505" y="1272197"/>
                    <a:pt x="1008958" y="1275323"/>
                    <a:pt x="1001088" y="1275323"/>
                  </a:cubicBezTo>
                  <a:lnTo>
                    <a:pt x="29673" y="1275323"/>
                  </a:lnTo>
                  <a:cubicBezTo>
                    <a:pt x="21803" y="1275323"/>
                    <a:pt x="14256" y="1272197"/>
                    <a:pt x="8691" y="1266632"/>
                  </a:cubicBezTo>
                  <a:cubicBezTo>
                    <a:pt x="3126" y="1261067"/>
                    <a:pt x="0" y="1253520"/>
                    <a:pt x="0" y="1245650"/>
                  </a:cubicBezTo>
                  <a:lnTo>
                    <a:pt x="0" y="29673"/>
                  </a:lnTo>
                  <a:cubicBezTo>
                    <a:pt x="0" y="21803"/>
                    <a:pt x="3126" y="14256"/>
                    <a:pt x="8691" y="8691"/>
                  </a:cubicBezTo>
                  <a:cubicBezTo>
                    <a:pt x="14256" y="3126"/>
                    <a:pt x="21803" y="0"/>
                    <a:pt x="29673" y="0"/>
                  </a:cubicBezTo>
                  <a:close/>
                </a:path>
              </a:pathLst>
            </a:custGeom>
            <a:solidFill>
              <a:srgbClr val="F6F6F7"/>
            </a:solidFill>
          </p:spPr>
        </p:sp>
        <p:sp>
          <p:nvSpPr>
            <p:cNvPr id="19" name="TextBox 19"/>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0" name="Group 20"/>
          <p:cNvGrpSpPr/>
          <p:nvPr/>
        </p:nvGrpSpPr>
        <p:grpSpPr>
          <a:xfrm>
            <a:off x="3422759" y="4068860"/>
            <a:ext cx="5346700" cy="2103340"/>
            <a:chOff x="0" y="0"/>
            <a:chExt cx="2112277" cy="830949"/>
          </a:xfrm>
        </p:grpSpPr>
        <p:sp>
          <p:nvSpPr>
            <p:cNvPr id="21" name="Freeform 21"/>
            <p:cNvSpPr/>
            <p:nvPr/>
          </p:nvSpPr>
          <p:spPr>
            <a:xfrm>
              <a:off x="0" y="0"/>
              <a:ext cx="2112276" cy="830949"/>
            </a:xfrm>
            <a:custGeom>
              <a:avLst/>
              <a:gdLst/>
              <a:ahLst/>
              <a:cxnLst/>
              <a:rect l="l" t="t" r="r" b="b"/>
              <a:pathLst>
                <a:path w="2112276" h="830949">
                  <a:moveTo>
                    <a:pt x="14480" y="0"/>
                  </a:moveTo>
                  <a:lnTo>
                    <a:pt x="2097797" y="0"/>
                  </a:lnTo>
                  <a:cubicBezTo>
                    <a:pt x="2101637" y="0"/>
                    <a:pt x="2105320" y="1526"/>
                    <a:pt x="2108035" y="4241"/>
                  </a:cubicBezTo>
                  <a:cubicBezTo>
                    <a:pt x="2110751" y="6957"/>
                    <a:pt x="2112276" y="10640"/>
                    <a:pt x="2112276" y="14480"/>
                  </a:cubicBezTo>
                  <a:lnTo>
                    <a:pt x="2112276" y="816469"/>
                  </a:lnTo>
                  <a:cubicBezTo>
                    <a:pt x="2112276" y="824466"/>
                    <a:pt x="2105794" y="830949"/>
                    <a:pt x="2097797" y="830949"/>
                  </a:cubicBezTo>
                  <a:lnTo>
                    <a:pt x="14480" y="830949"/>
                  </a:lnTo>
                  <a:cubicBezTo>
                    <a:pt x="6483" y="830949"/>
                    <a:pt x="0" y="824466"/>
                    <a:pt x="0" y="816469"/>
                  </a:cubicBezTo>
                  <a:lnTo>
                    <a:pt x="0" y="14480"/>
                  </a:lnTo>
                  <a:cubicBezTo>
                    <a:pt x="0" y="6483"/>
                    <a:pt x="6483" y="0"/>
                    <a:pt x="14480" y="0"/>
                  </a:cubicBezTo>
                  <a:close/>
                </a:path>
              </a:pathLst>
            </a:custGeom>
            <a:solidFill>
              <a:srgbClr val="F6F6F7"/>
            </a:solidFill>
          </p:spPr>
        </p:sp>
        <p:sp>
          <p:nvSpPr>
            <p:cNvPr id="22" name="TextBox 22"/>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3" name="Group 23"/>
          <p:cNvGrpSpPr/>
          <p:nvPr/>
        </p:nvGrpSpPr>
        <p:grpSpPr>
          <a:xfrm>
            <a:off x="3422759" y="685801"/>
            <a:ext cx="5346700" cy="3255499"/>
            <a:chOff x="0" y="0"/>
            <a:chExt cx="2112277" cy="1286123"/>
          </a:xfrm>
        </p:grpSpPr>
        <p:sp>
          <p:nvSpPr>
            <p:cNvPr id="24" name="Freeform 24"/>
            <p:cNvSpPr/>
            <p:nvPr/>
          </p:nvSpPr>
          <p:spPr>
            <a:xfrm>
              <a:off x="0" y="0"/>
              <a:ext cx="2112276" cy="1286123"/>
            </a:xfrm>
            <a:custGeom>
              <a:avLst/>
              <a:gdLst/>
              <a:ahLst/>
              <a:cxnLst/>
              <a:rect l="l" t="t" r="r" b="b"/>
              <a:pathLst>
                <a:path w="2112276" h="1286123">
                  <a:moveTo>
                    <a:pt x="14480" y="0"/>
                  </a:moveTo>
                  <a:lnTo>
                    <a:pt x="2097797" y="0"/>
                  </a:lnTo>
                  <a:cubicBezTo>
                    <a:pt x="2101637" y="0"/>
                    <a:pt x="2105320" y="1526"/>
                    <a:pt x="2108035" y="4241"/>
                  </a:cubicBezTo>
                  <a:cubicBezTo>
                    <a:pt x="2110751" y="6957"/>
                    <a:pt x="2112276" y="10640"/>
                    <a:pt x="2112276" y="14480"/>
                  </a:cubicBezTo>
                  <a:lnTo>
                    <a:pt x="2112276" y="1271643"/>
                  </a:lnTo>
                  <a:cubicBezTo>
                    <a:pt x="2112276" y="1279640"/>
                    <a:pt x="2105794" y="1286123"/>
                    <a:pt x="2097797" y="1286123"/>
                  </a:cubicBezTo>
                  <a:lnTo>
                    <a:pt x="14480" y="1286123"/>
                  </a:lnTo>
                  <a:cubicBezTo>
                    <a:pt x="6483" y="1286123"/>
                    <a:pt x="0" y="1279640"/>
                    <a:pt x="0" y="1271643"/>
                  </a:cubicBezTo>
                  <a:lnTo>
                    <a:pt x="0" y="14480"/>
                  </a:lnTo>
                  <a:cubicBezTo>
                    <a:pt x="0" y="6483"/>
                    <a:pt x="6483" y="0"/>
                    <a:pt x="14480" y="0"/>
                  </a:cubicBezTo>
                  <a:close/>
                </a:path>
              </a:pathLst>
            </a:custGeom>
            <a:solidFill>
              <a:srgbClr val="F6F6F7"/>
            </a:solidFill>
          </p:spPr>
        </p:sp>
        <p:sp>
          <p:nvSpPr>
            <p:cNvPr id="25" name="TextBox 25"/>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sp>
        <p:nvSpPr>
          <p:cNvPr id="26" name="TextBox 26"/>
          <p:cNvSpPr txBox="1"/>
          <p:nvPr/>
        </p:nvSpPr>
        <p:spPr>
          <a:xfrm>
            <a:off x="9148957" y="1642134"/>
            <a:ext cx="1442490" cy="18037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Professional Subscription</a:t>
            </a:r>
          </a:p>
        </p:txBody>
      </p:sp>
      <p:grpSp>
        <p:nvGrpSpPr>
          <p:cNvPr id="27" name="Group 27"/>
          <p:cNvGrpSpPr/>
          <p:nvPr/>
        </p:nvGrpSpPr>
        <p:grpSpPr>
          <a:xfrm>
            <a:off x="942805" y="1646897"/>
            <a:ext cx="1638023" cy="703870"/>
            <a:chOff x="0" y="-28575"/>
            <a:chExt cx="3276046" cy="1407740"/>
          </a:xfrm>
        </p:grpSpPr>
        <p:sp>
          <p:nvSpPr>
            <p:cNvPr id="28" name="TextBox 28"/>
            <p:cNvSpPr txBox="1"/>
            <p:nvPr/>
          </p:nvSpPr>
          <p:spPr>
            <a:xfrm>
              <a:off x="0" y="-28575"/>
              <a:ext cx="2884982" cy="36074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Free Subscription</a:t>
              </a:r>
            </a:p>
          </p:txBody>
        </p:sp>
        <p:sp>
          <p:nvSpPr>
            <p:cNvPr id="29" name="TextBox 29"/>
            <p:cNvSpPr txBox="1"/>
            <p:nvPr/>
          </p:nvSpPr>
          <p:spPr>
            <a:xfrm>
              <a:off x="0" y="549065"/>
              <a:ext cx="3276046" cy="83010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grpSp>
      <p:sp>
        <p:nvSpPr>
          <p:cNvPr id="30" name="TextBox 30"/>
          <p:cNvSpPr txBox="1"/>
          <p:nvPr/>
        </p:nvSpPr>
        <p:spPr>
          <a:xfrm>
            <a:off x="9148957" y="2116691"/>
            <a:ext cx="163802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grpSp>
        <p:nvGrpSpPr>
          <p:cNvPr id="31" name="Group 31"/>
          <p:cNvGrpSpPr/>
          <p:nvPr/>
        </p:nvGrpSpPr>
        <p:grpSpPr>
          <a:xfrm>
            <a:off x="9148957" y="3906743"/>
            <a:ext cx="1638023" cy="703870"/>
            <a:chOff x="0" y="-28575"/>
            <a:chExt cx="3276046" cy="1407740"/>
          </a:xfrm>
        </p:grpSpPr>
        <p:sp>
          <p:nvSpPr>
            <p:cNvPr id="32" name="TextBox 32"/>
            <p:cNvSpPr txBox="1"/>
            <p:nvPr/>
          </p:nvSpPr>
          <p:spPr>
            <a:xfrm>
              <a:off x="0" y="-28575"/>
              <a:ext cx="2884982" cy="36074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Business Corporate</a:t>
              </a:r>
            </a:p>
          </p:txBody>
        </p:sp>
        <p:sp>
          <p:nvSpPr>
            <p:cNvPr id="33" name="TextBox 33"/>
            <p:cNvSpPr txBox="1"/>
            <p:nvPr/>
          </p:nvSpPr>
          <p:spPr>
            <a:xfrm>
              <a:off x="0" y="549065"/>
              <a:ext cx="3276046" cy="83010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grpSp>
      <p:grpSp>
        <p:nvGrpSpPr>
          <p:cNvPr id="34" name="Group 34"/>
          <p:cNvGrpSpPr/>
          <p:nvPr/>
        </p:nvGrpSpPr>
        <p:grpSpPr>
          <a:xfrm>
            <a:off x="942805" y="5034613"/>
            <a:ext cx="1638023" cy="888020"/>
            <a:chOff x="0" y="-28575"/>
            <a:chExt cx="3276046" cy="1776040"/>
          </a:xfrm>
        </p:grpSpPr>
        <p:sp>
          <p:nvSpPr>
            <p:cNvPr id="35" name="TextBox 35"/>
            <p:cNvSpPr txBox="1"/>
            <p:nvPr/>
          </p:nvSpPr>
          <p:spPr>
            <a:xfrm>
              <a:off x="0" y="-28575"/>
              <a:ext cx="2884982" cy="36074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Platinum Subscription</a:t>
              </a:r>
            </a:p>
          </p:txBody>
        </p:sp>
        <p:sp>
          <p:nvSpPr>
            <p:cNvPr id="36" name="TextBox 36"/>
            <p:cNvSpPr txBox="1"/>
            <p:nvPr/>
          </p:nvSpPr>
          <p:spPr>
            <a:xfrm>
              <a:off x="0" y="917365"/>
              <a:ext cx="3276046" cy="83010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grpSp>
      <p:grpSp>
        <p:nvGrpSpPr>
          <p:cNvPr id="37" name="Group 37"/>
          <p:cNvGrpSpPr/>
          <p:nvPr/>
        </p:nvGrpSpPr>
        <p:grpSpPr>
          <a:xfrm>
            <a:off x="3676526" y="1670709"/>
            <a:ext cx="4839167" cy="2019362"/>
            <a:chOff x="0" y="-19050"/>
            <a:chExt cx="9678334" cy="4038723"/>
          </a:xfrm>
        </p:grpSpPr>
        <p:sp>
          <p:nvSpPr>
            <p:cNvPr id="38" name="TextBox 38"/>
            <p:cNvSpPr txBox="1"/>
            <p:nvPr/>
          </p:nvSpPr>
          <p:spPr>
            <a:xfrm>
              <a:off x="1040422" y="3753829"/>
              <a:ext cx="605632"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Item 1</a:t>
              </a:r>
            </a:p>
          </p:txBody>
        </p:sp>
        <p:sp>
          <p:nvSpPr>
            <p:cNvPr id="39" name="TextBox 39"/>
            <p:cNvSpPr txBox="1"/>
            <p:nvPr/>
          </p:nvSpPr>
          <p:spPr>
            <a:xfrm>
              <a:off x="2890980" y="3753829"/>
              <a:ext cx="609006"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Item 2</a:t>
              </a:r>
            </a:p>
          </p:txBody>
        </p:sp>
        <p:sp>
          <p:nvSpPr>
            <p:cNvPr id="40" name="TextBox 40"/>
            <p:cNvSpPr txBox="1"/>
            <p:nvPr/>
          </p:nvSpPr>
          <p:spPr>
            <a:xfrm>
              <a:off x="4740048" y="3753829"/>
              <a:ext cx="615356"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Item 3</a:t>
              </a:r>
            </a:p>
          </p:txBody>
        </p:sp>
        <p:sp>
          <p:nvSpPr>
            <p:cNvPr id="41" name="TextBox 41"/>
            <p:cNvSpPr txBox="1"/>
            <p:nvPr/>
          </p:nvSpPr>
          <p:spPr>
            <a:xfrm>
              <a:off x="6589812" y="3753829"/>
              <a:ext cx="620316"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Item 4</a:t>
              </a:r>
            </a:p>
          </p:txBody>
        </p:sp>
        <p:sp>
          <p:nvSpPr>
            <p:cNvPr id="42" name="TextBox 42"/>
            <p:cNvSpPr txBox="1"/>
            <p:nvPr/>
          </p:nvSpPr>
          <p:spPr>
            <a:xfrm>
              <a:off x="8443444" y="3753829"/>
              <a:ext cx="617538"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Item 5</a:t>
              </a:r>
            </a:p>
          </p:txBody>
        </p:sp>
        <p:grpSp>
          <p:nvGrpSpPr>
            <p:cNvPr id="43" name="Group 43"/>
            <p:cNvGrpSpPr>
              <a:grpSpLocks noChangeAspect="1"/>
            </p:cNvGrpSpPr>
            <p:nvPr/>
          </p:nvGrpSpPr>
          <p:grpSpPr>
            <a:xfrm>
              <a:off x="417116" y="119380"/>
              <a:ext cx="9261218" cy="3551901"/>
              <a:chOff x="0" y="0"/>
              <a:chExt cx="9261218" cy="3551901"/>
            </a:xfrm>
          </p:grpSpPr>
          <p:sp>
            <p:nvSpPr>
              <p:cNvPr id="44" name="Freeform 44"/>
              <p:cNvSpPr/>
              <p:nvPr/>
            </p:nvSpPr>
            <p:spPr>
              <a:xfrm>
                <a:off x="0" y="-6350"/>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24706"/>
                </a:srgbClr>
              </a:solidFill>
            </p:spPr>
          </p:sp>
          <p:sp>
            <p:nvSpPr>
              <p:cNvPr id="45" name="Freeform 45"/>
              <p:cNvSpPr/>
              <p:nvPr/>
            </p:nvSpPr>
            <p:spPr>
              <a:xfrm>
                <a:off x="0" y="704030"/>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24706"/>
                </a:srgbClr>
              </a:solidFill>
            </p:spPr>
          </p:sp>
          <p:sp>
            <p:nvSpPr>
              <p:cNvPr id="46" name="Freeform 46"/>
              <p:cNvSpPr/>
              <p:nvPr/>
            </p:nvSpPr>
            <p:spPr>
              <a:xfrm>
                <a:off x="0" y="1414410"/>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24706"/>
                </a:srgbClr>
              </a:solidFill>
            </p:spPr>
          </p:sp>
          <p:sp>
            <p:nvSpPr>
              <p:cNvPr id="47" name="Freeform 47"/>
              <p:cNvSpPr/>
              <p:nvPr/>
            </p:nvSpPr>
            <p:spPr>
              <a:xfrm>
                <a:off x="0" y="2124790"/>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24706"/>
                </a:srgbClr>
              </a:solidFill>
            </p:spPr>
          </p:sp>
          <p:sp>
            <p:nvSpPr>
              <p:cNvPr id="48" name="Freeform 48"/>
              <p:cNvSpPr/>
              <p:nvPr/>
            </p:nvSpPr>
            <p:spPr>
              <a:xfrm>
                <a:off x="0" y="2835171"/>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24706"/>
                </a:srgbClr>
              </a:solidFill>
            </p:spPr>
          </p:sp>
          <p:sp>
            <p:nvSpPr>
              <p:cNvPr id="49" name="Freeform 49"/>
              <p:cNvSpPr/>
              <p:nvPr/>
            </p:nvSpPr>
            <p:spPr>
              <a:xfrm>
                <a:off x="0" y="3545551"/>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60000"/>
                </a:srgbClr>
              </a:solidFill>
            </p:spPr>
          </p:sp>
        </p:grpSp>
        <p:sp>
          <p:nvSpPr>
            <p:cNvPr id="50" name="TextBox 50"/>
            <p:cNvSpPr txBox="1"/>
            <p:nvPr/>
          </p:nvSpPr>
          <p:spPr>
            <a:xfrm>
              <a:off x="2978" y="-19050"/>
              <a:ext cx="312540"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50 </a:t>
              </a:r>
            </a:p>
          </p:txBody>
        </p:sp>
        <p:sp>
          <p:nvSpPr>
            <p:cNvPr id="51" name="TextBox 51"/>
            <p:cNvSpPr txBox="1"/>
            <p:nvPr/>
          </p:nvSpPr>
          <p:spPr>
            <a:xfrm>
              <a:off x="0" y="691330"/>
              <a:ext cx="315516"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40 </a:t>
              </a:r>
            </a:p>
          </p:txBody>
        </p:sp>
        <p:sp>
          <p:nvSpPr>
            <p:cNvPr id="52" name="TextBox 52"/>
            <p:cNvSpPr txBox="1"/>
            <p:nvPr/>
          </p:nvSpPr>
          <p:spPr>
            <a:xfrm>
              <a:off x="5160" y="1401710"/>
              <a:ext cx="310356"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30 </a:t>
              </a:r>
            </a:p>
          </p:txBody>
        </p:sp>
        <p:sp>
          <p:nvSpPr>
            <p:cNvPr id="53" name="TextBox 53"/>
            <p:cNvSpPr txBox="1"/>
            <p:nvPr/>
          </p:nvSpPr>
          <p:spPr>
            <a:xfrm>
              <a:off x="11510" y="2112089"/>
              <a:ext cx="304006"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20 </a:t>
              </a:r>
            </a:p>
          </p:txBody>
        </p:sp>
        <p:sp>
          <p:nvSpPr>
            <p:cNvPr id="54" name="TextBox 54"/>
            <p:cNvSpPr txBox="1"/>
            <p:nvPr/>
          </p:nvSpPr>
          <p:spPr>
            <a:xfrm>
              <a:off x="14884" y="2822471"/>
              <a:ext cx="300634"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10 </a:t>
              </a:r>
            </a:p>
          </p:txBody>
        </p:sp>
        <p:sp>
          <p:nvSpPr>
            <p:cNvPr id="55" name="TextBox 55"/>
            <p:cNvSpPr txBox="1"/>
            <p:nvPr/>
          </p:nvSpPr>
          <p:spPr>
            <a:xfrm>
              <a:off x="123032" y="3532851"/>
              <a:ext cx="192484"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0 </a:t>
              </a:r>
            </a:p>
          </p:txBody>
        </p:sp>
        <p:grpSp>
          <p:nvGrpSpPr>
            <p:cNvPr id="56" name="Group 56"/>
            <p:cNvGrpSpPr>
              <a:grpSpLocks noChangeAspect="1"/>
            </p:cNvGrpSpPr>
            <p:nvPr/>
          </p:nvGrpSpPr>
          <p:grpSpPr>
            <a:xfrm>
              <a:off x="1279737" y="55880"/>
              <a:ext cx="7535975" cy="3678901"/>
              <a:chOff x="862622" y="-63500"/>
              <a:chExt cx="7535975" cy="3678901"/>
            </a:xfrm>
          </p:grpSpPr>
          <p:sp>
            <p:nvSpPr>
              <p:cNvPr id="57" name="Freeform 57"/>
              <p:cNvSpPr/>
              <p:nvPr/>
            </p:nvSpPr>
            <p:spPr>
              <a:xfrm>
                <a:off x="862622" y="2666973"/>
                <a:ext cx="1948163" cy="948144"/>
              </a:xfrm>
              <a:custGeom>
                <a:avLst/>
                <a:gdLst/>
                <a:ahLst/>
                <a:cxnLst/>
                <a:rect l="l" t="t" r="r" b="b"/>
                <a:pathLst>
                  <a:path w="1948163" h="948144">
                    <a:moveTo>
                      <a:pt x="127000" y="884928"/>
                    </a:moveTo>
                    <a:cubicBezTo>
                      <a:pt x="126843" y="849969"/>
                      <a:pt x="98459" y="821711"/>
                      <a:pt x="63500" y="821711"/>
                    </a:cubicBezTo>
                    <a:cubicBezTo>
                      <a:pt x="28540" y="821711"/>
                      <a:pt x="156" y="849969"/>
                      <a:pt x="0" y="884928"/>
                    </a:cubicBezTo>
                    <a:cubicBezTo>
                      <a:pt x="156" y="919887"/>
                      <a:pt x="28540" y="948144"/>
                      <a:pt x="63500" y="948144"/>
                    </a:cubicBezTo>
                    <a:cubicBezTo>
                      <a:pt x="98459" y="948144"/>
                      <a:pt x="126843" y="919887"/>
                      <a:pt x="127000" y="884928"/>
                    </a:cubicBezTo>
                    <a:close/>
                    <a:moveTo>
                      <a:pt x="51553" y="858970"/>
                    </a:moveTo>
                    <a:cubicBezTo>
                      <a:pt x="37292" y="865611"/>
                      <a:pt x="31081" y="882530"/>
                      <a:pt x="37658" y="896821"/>
                    </a:cubicBezTo>
                    <a:cubicBezTo>
                      <a:pt x="44235" y="911112"/>
                      <a:pt x="61126" y="917399"/>
                      <a:pt x="75446" y="910886"/>
                    </a:cubicBezTo>
                    <a:lnTo>
                      <a:pt x="1927690" y="58429"/>
                    </a:lnTo>
                    <a:cubicBezTo>
                      <a:pt x="1941951" y="51789"/>
                      <a:pt x="1948163" y="34869"/>
                      <a:pt x="1941586" y="20578"/>
                    </a:cubicBezTo>
                    <a:cubicBezTo>
                      <a:pt x="1935008" y="6287"/>
                      <a:pt x="1918117" y="0"/>
                      <a:pt x="1903797" y="6514"/>
                    </a:cubicBezTo>
                    <a:close/>
                  </a:path>
                </a:pathLst>
              </a:custGeom>
              <a:solidFill>
                <a:srgbClr val="717EEE"/>
              </a:solidFill>
            </p:spPr>
          </p:sp>
          <p:sp>
            <p:nvSpPr>
              <p:cNvPr id="58" name="Freeform 58"/>
              <p:cNvSpPr/>
              <p:nvPr/>
            </p:nvSpPr>
            <p:spPr>
              <a:xfrm>
                <a:off x="2714865" y="821164"/>
                <a:ext cx="1947010" cy="1941498"/>
              </a:xfrm>
              <a:custGeom>
                <a:avLst/>
                <a:gdLst/>
                <a:ahLst/>
                <a:cxnLst/>
                <a:rect l="l" t="t" r="r" b="b"/>
                <a:pathLst>
                  <a:path w="1947010" h="1941498">
                    <a:moveTo>
                      <a:pt x="127000" y="1878281"/>
                    </a:moveTo>
                    <a:cubicBezTo>
                      <a:pt x="126844" y="1843321"/>
                      <a:pt x="98460" y="1815064"/>
                      <a:pt x="63500" y="1815064"/>
                    </a:cubicBezTo>
                    <a:cubicBezTo>
                      <a:pt x="28541" y="1815064"/>
                      <a:pt x="157" y="1843321"/>
                      <a:pt x="0" y="1878281"/>
                    </a:cubicBezTo>
                    <a:cubicBezTo>
                      <a:pt x="157" y="1913240"/>
                      <a:pt x="28541" y="1941497"/>
                      <a:pt x="63500" y="1941497"/>
                    </a:cubicBezTo>
                    <a:cubicBezTo>
                      <a:pt x="98460" y="1941497"/>
                      <a:pt x="126844" y="1913240"/>
                      <a:pt x="127000" y="1878281"/>
                    </a:cubicBezTo>
                    <a:close/>
                    <a:moveTo>
                      <a:pt x="43324" y="1858046"/>
                    </a:moveTo>
                    <a:cubicBezTo>
                      <a:pt x="32234" y="1869204"/>
                      <a:pt x="32248" y="1887227"/>
                      <a:pt x="43357" y="1898367"/>
                    </a:cubicBezTo>
                    <a:cubicBezTo>
                      <a:pt x="54465" y="1909507"/>
                      <a:pt x="72488" y="1909573"/>
                      <a:pt x="83677" y="1898515"/>
                    </a:cubicBezTo>
                    <a:lnTo>
                      <a:pt x="1935921" y="51526"/>
                    </a:lnTo>
                    <a:cubicBezTo>
                      <a:pt x="1947011" y="40368"/>
                      <a:pt x="1946996" y="22345"/>
                      <a:pt x="1935888" y="11205"/>
                    </a:cubicBezTo>
                    <a:cubicBezTo>
                      <a:pt x="1924780" y="65"/>
                      <a:pt x="1906757" y="0"/>
                      <a:pt x="1895567" y="11058"/>
                    </a:cubicBezTo>
                    <a:close/>
                  </a:path>
                </a:pathLst>
              </a:custGeom>
              <a:solidFill>
                <a:srgbClr val="717EEE"/>
              </a:solidFill>
            </p:spPr>
          </p:sp>
          <p:sp>
            <p:nvSpPr>
              <p:cNvPr id="59" name="Freeform 59"/>
              <p:cNvSpPr/>
              <p:nvPr/>
            </p:nvSpPr>
            <p:spPr>
              <a:xfrm>
                <a:off x="4567109" y="789240"/>
                <a:ext cx="1947554" cy="663386"/>
              </a:xfrm>
              <a:custGeom>
                <a:avLst/>
                <a:gdLst/>
                <a:ahLst/>
                <a:cxnLst/>
                <a:rect l="l" t="t" r="r" b="b"/>
                <a:pathLst>
                  <a:path w="1947554" h="663386">
                    <a:moveTo>
                      <a:pt x="127000" y="63216"/>
                    </a:moveTo>
                    <a:cubicBezTo>
                      <a:pt x="126844" y="28257"/>
                      <a:pt x="98460" y="0"/>
                      <a:pt x="63500" y="0"/>
                    </a:cubicBezTo>
                    <a:cubicBezTo>
                      <a:pt x="28541" y="0"/>
                      <a:pt x="156" y="28257"/>
                      <a:pt x="0" y="63216"/>
                    </a:cubicBezTo>
                    <a:cubicBezTo>
                      <a:pt x="156" y="98175"/>
                      <a:pt x="28541" y="126433"/>
                      <a:pt x="63500" y="126433"/>
                    </a:cubicBezTo>
                    <a:cubicBezTo>
                      <a:pt x="98460" y="126433"/>
                      <a:pt x="126844" y="98175"/>
                      <a:pt x="127000" y="63216"/>
                    </a:cubicBezTo>
                    <a:close/>
                    <a:moveTo>
                      <a:pt x="71882" y="35898"/>
                    </a:moveTo>
                    <a:cubicBezTo>
                      <a:pt x="56822" y="31351"/>
                      <a:pt x="40919" y="39832"/>
                      <a:pt x="36304" y="54872"/>
                    </a:cubicBezTo>
                    <a:cubicBezTo>
                      <a:pt x="31690" y="69912"/>
                      <a:pt x="40100" y="85853"/>
                      <a:pt x="55119" y="90534"/>
                    </a:cubicBezTo>
                    <a:lnTo>
                      <a:pt x="1907362" y="658838"/>
                    </a:lnTo>
                    <a:cubicBezTo>
                      <a:pt x="1922422" y="663386"/>
                      <a:pt x="1938326" y="654904"/>
                      <a:pt x="1942940" y="639865"/>
                    </a:cubicBezTo>
                    <a:cubicBezTo>
                      <a:pt x="1947555" y="624825"/>
                      <a:pt x="1939144" y="608884"/>
                      <a:pt x="1924125" y="604202"/>
                    </a:cubicBezTo>
                    <a:close/>
                  </a:path>
                </a:pathLst>
              </a:custGeom>
              <a:solidFill>
                <a:srgbClr val="717EEE"/>
              </a:solidFill>
            </p:spPr>
          </p:sp>
          <p:sp>
            <p:nvSpPr>
              <p:cNvPr id="60" name="Freeform 60"/>
              <p:cNvSpPr/>
              <p:nvPr/>
            </p:nvSpPr>
            <p:spPr>
              <a:xfrm>
                <a:off x="6419352" y="1215468"/>
                <a:ext cx="1979244" cy="268509"/>
              </a:xfrm>
              <a:custGeom>
                <a:avLst/>
                <a:gdLst/>
                <a:ahLst/>
                <a:cxnLst/>
                <a:rect l="l" t="t" r="r" b="b"/>
                <a:pathLst>
                  <a:path w="1979244" h="268509">
                    <a:moveTo>
                      <a:pt x="127000" y="205292"/>
                    </a:moveTo>
                    <a:cubicBezTo>
                      <a:pt x="126844" y="170333"/>
                      <a:pt x="98460" y="142076"/>
                      <a:pt x="63500" y="142076"/>
                    </a:cubicBezTo>
                    <a:cubicBezTo>
                      <a:pt x="28541" y="142076"/>
                      <a:pt x="157" y="170333"/>
                      <a:pt x="0" y="205292"/>
                    </a:cubicBezTo>
                    <a:cubicBezTo>
                      <a:pt x="157" y="240251"/>
                      <a:pt x="28541" y="268509"/>
                      <a:pt x="63500" y="268509"/>
                    </a:cubicBezTo>
                    <a:cubicBezTo>
                      <a:pt x="98460" y="268509"/>
                      <a:pt x="126844" y="240251"/>
                      <a:pt x="127000" y="205292"/>
                    </a:cubicBezTo>
                    <a:close/>
                    <a:moveTo>
                      <a:pt x="61315" y="176801"/>
                    </a:moveTo>
                    <a:cubicBezTo>
                      <a:pt x="45635" y="178074"/>
                      <a:pt x="33934" y="191782"/>
                      <a:pt x="35137" y="207468"/>
                    </a:cubicBezTo>
                    <a:cubicBezTo>
                      <a:pt x="36340" y="223154"/>
                      <a:pt x="49995" y="234917"/>
                      <a:pt x="65686" y="233784"/>
                    </a:cubicBezTo>
                    <a:lnTo>
                      <a:pt x="1917930" y="91708"/>
                    </a:lnTo>
                    <a:cubicBezTo>
                      <a:pt x="1933610" y="90434"/>
                      <a:pt x="1945312" y="76726"/>
                      <a:pt x="1944108" y="61041"/>
                    </a:cubicBezTo>
                    <a:cubicBezTo>
                      <a:pt x="1942905" y="45355"/>
                      <a:pt x="1929250" y="33592"/>
                      <a:pt x="1913559" y="34725"/>
                    </a:cubicBezTo>
                    <a:close/>
                    <a:moveTo>
                      <a:pt x="1979245" y="63216"/>
                    </a:moveTo>
                    <a:cubicBezTo>
                      <a:pt x="1979088" y="28257"/>
                      <a:pt x="1950705" y="0"/>
                      <a:pt x="1915745" y="0"/>
                    </a:cubicBezTo>
                    <a:cubicBezTo>
                      <a:pt x="1880785" y="0"/>
                      <a:pt x="1852401" y="28257"/>
                      <a:pt x="1852245" y="63216"/>
                    </a:cubicBezTo>
                    <a:cubicBezTo>
                      <a:pt x="1852401" y="98175"/>
                      <a:pt x="1880785" y="126433"/>
                      <a:pt x="1915745" y="126433"/>
                    </a:cubicBezTo>
                    <a:cubicBezTo>
                      <a:pt x="1950705" y="126433"/>
                      <a:pt x="1979088" y="98175"/>
                      <a:pt x="1979245" y="63216"/>
                    </a:cubicBezTo>
                    <a:close/>
                  </a:path>
                </a:pathLst>
              </a:custGeom>
              <a:solidFill>
                <a:srgbClr val="717EEE"/>
              </a:solidFill>
            </p:spPr>
          </p:sp>
          <p:sp>
            <p:nvSpPr>
              <p:cNvPr id="61" name="Freeform 61"/>
              <p:cNvSpPr/>
              <p:nvPr/>
            </p:nvSpPr>
            <p:spPr>
              <a:xfrm>
                <a:off x="862622" y="2636228"/>
                <a:ext cx="1947554" cy="663386"/>
              </a:xfrm>
              <a:custGeom>
                <a:avLst/>
                <a:gdLst/>
                <a:ahLst/>
                <a:cxnLst/>
                <a:rect l="l" t="t" r="r" b="b"/>
                <a:pathLst>
                  <a:path w="1947554" h="663386">
                    <a:moveTo>
                      <a:pt x="127000" y="63217"/>
                    </a:moveTo>
                    <a:cubicBezTo>
                      <a:pt x="126843" y="28257"/>
                      <a:pt x="98459" y="0"/>
                      <a:pt x="63500" y="0"/>
                    </a:cubicBezTo>
                    <a:cubicBezTo>
                      <a:pt x="28540" y="0"/>
                      <a:pt x="156" y="28257"/>
                      <a:pt x="0" y="63217"/>
                    </a:cubicBezTo>
                    <a:cubicBezTo>
                      <a:pt x="156" y="98176"/>
                      <a:pt x="28540" y="126433"/>
                      <a:pt x="63500" y="126433"/>
                    </a:cubicBezTo>
                    <a:cubicBezTo>
                      <a:pt x="98459" y="126433"/>
                      <a:pt x="126843" y="98176"/>
                      <a:pt x="127000" y="63217"/>
                    </a:cubicBezTo>
                    <a:close/>
                    <a:moveTo>
                      <a:pt x="71882" y="35898"/>
                    </a:moveTo>
                    <a:cubicBezTo>
                      <a:pt x="56821" y="31351"/>
                      <a:pt x="40918" y="39832"/>
                      <a:pt x="36304" y="54872"/>
                    </a:cubicBezTo>
                    <a:cubicBezTo>
                      <a:pt x="31689" y="69912"/>
                      <a:pt x="40099" y="85853"/>
                      <a:pt x="55118" y="90535"/>
                    </a:cubicBezTo>
                    <a:lnTo>
                      <a:pt x="1907362" y="658839"/>
                    </a:lnTo>
                    <a:cubicBezTo>
                      <a:pt x="1922422" y="663386"/>
                      <a:pt x="1938325" y="654905"/>
                      <a:pt x="1942940" y="639865"/>
                    </a:cubicBezTo>
                    <a:cubicBezTo>
                      <a:pt x="1947554" y="624825"/>
                      <a:pt x="1939144" y="608884"/>
                      <a:pt x="1924125" y="604203"/>
                    </a:cubicBezTo>
                    <a:close/>
                  </a:path>
                </a:pathLst>
              </a:custGeom>
              <a:solidFill>
                <a:srgbClr val="50D0BC"/>
              </a:solidFill>
            </p:spPr>
          </p:sp>
          <p:sp>
            <p:nvSpPr>
              <p:cNvPr id="62" name="Freeform 62"/>
              <p:cNvSpPr/>
              <p:nvPr/>
            </p:nvSpPr>
            <p:spPr>
              <a:xfrm>
                <a:off x="2714865" y="2098617"/>
                <a:ext cx="1948218" cy="1232348"/>
              </a:xfrm>
              <a:custGeom>
                <a:avLst/>
                <a:gdLst/>
                <a:ahLst/>
                <a:cxnLst/>
                <a:rect l="l" t="t" r="r" b="b"/>
                <a:pathLst>
                  <a:path w="1948218" h="1232348">
                    <a:moveTo>
                      <a:pt x="127000" y="1169132"/>
                    </a:moveTo>
                    <a:cubicBezTo>
                      <a:pt x="126844" y="1134172"/>
                      <a:pt x="98460" y="1105915"/>
                      <a:pt x="63500" y="1105915"/>
                    </a:cubicBezTo>
                    <a:cubicBezTo>
                      <a:pt x="28541" y="1105915"/>
                      <a:pt x="157" y="1134172"/>
                      <a:pt x="0" y="1169132"/>
                    </a:cubicBezTo>
                    <a:cubicBezTo>
                      <a:pt x="157" y="1204091"/>
                      <a:pt x="28541" y="1232348"/>
                      <a:pt x="63500" y="1232348"/>
                    </a:cubicBezTo>
                    <a:cubicBezTo>
                      <a:pt x="98460" y="1232348"/>
                      <a:pt x="126844" y="1204091"/>
                      <a:pt x="127000" y="1169132"/>
                    </a:cubicBezTo>
                    <a:close/>
                    <a:moveTo>
                      <a:pt x="48555" y="1144776"/>
                    </a:moveTo>
                    <a:cubicBezTo>
                      <a:pt x="35184" y="1153064"/>
                      <a:pt x="31026" y="1170602"/>
                      <a:pt x="39254" y="1184010"/>
                    </a:cubicBezTo>
                    <a:cubicBezTo>
                      <a:pt x="47482" y="1197419"/>
                      <a:pt x="65000" y="1201655"/>
                      <a:pt x="78446" y="1193487"/>
                    </a:cubicBezTo>
                    <a:lnTo>
                      <a:pt x="1930689" y="56879"/>
                    </a:lnTo>
                    <a:cubicBezTo>
                      <a:pt x="1944061" y="48591"/>
                      <a:pt x="1948219" y="31054"/>
                      <a:pt x="1939991" y="17645"/>
                    </a:cubicBezTo>
                    <a:cubicBezTo>
                      <a:pt x="1931763" y="4236"/>
                      <a:pt x="1914244" y="0"/>
                      <a:pt x="1900799" y="8168"/>
                    </a:cubicBezTo>
                    <a:close/>
                  </a:path>
                </a:pathLst>
              </a:custGeom>
              <a:solidFill>
                <a:srgbClr val="50D0BC"/>
              </a:solidFill>
            </p:spPr>
          </p:sp>
          <p:sp>
            <p:nvSpPr>
              <p:cNvPr id="63" name="Freeform 63"/>
              <p:cNvSpPr/>
              <p:nvPr/>
            </p:nvSpPr>
            <p:spPr>
              <a:xfrm>
                <a:off x="4567109" y="2067924"/>
                <a:ext cx="1946644" cy="449364"/>
              </a:xfrm>
              <a:custGeom>
                <a:avLst/>
                <a:gdLst/>
                <a:ahLst/>
                <a:cxnLst/>
                <a:rect l="l" t="t" r="r" b="b"/>
                <a:pathLst>
                  <a:path w="1946644" h="449364">
                    <a:moveTo>
                      <a:pt x="127000" y="63216"/>
                    </a:moveTo>
                    <a:cubicBezTo>
                      <a:pt x="126844" y="28257"/>
                      <a:pt x="98460" y="0"/>
                      <a:pt x="63500" y="0"/>
                    </a:cubicBezTo>
                    <a:cubicBezTo>
                      <a:pt x="28541" y="0"/>
                      <a:pt x="156" y="28257"/>
                      <a:pt x="0" y="63216"/>
                    </a:cubicBezTo>
                    <a:cubicBezTo>
                      <a:pt x="156" y="98176"/>
                      <a:pt x="28541" y="126433"/>
                      <a:pt x="63500" y="126433"/>
                    </a:cubicBezTo>
                    <a:cubicBezTo>
                      <a:pt x="98460" y="126433"/>
                      <a:pt x="126844" y="98176"/>
                      <a:pt x="127000" y="63216"/>
                    </a:cubicBezTo>
                    <a:close/>
                    <a:moveTo>
                      <a:pt x="68882" y="35153"/>
                    </a:moveTo>
                    <a:cubicBezTo>
                      <a:pt x="53418" y="32259"/>
                      <a:pt x="38524" y="42408"/>
                      <a:pt x="35562" y="57859"/>
                    </a:cubicBezTo>
                    <a:cubicBezTo>
                      <a:pt x="32599" y="73309"/>
                      <a:pt x="42681" y="88248"/>
                      <a:pt x="58118" y="91280"/>
                    </a:cubicBezTo>
                    <a:lnTo>
                      <a:pt x="1910362" y="446470"/>
                    </a:lnTo>
                    <a:cubicBezTo>
                      <a:pt x="1925826" y="449364"/>
                      <a:pt x="1940719" y="439214"/>
                      <a:pt x="1943682" y="423764"/>
                    </a:cubicBezTo>
                    <a:cubicBezTo>
                      <a:pt x="1946645" y="408314"/>
                      <a:pt x="1936562" y="393375"/>
                      <a:pt x="1921125" y="390343"/>
                    </a:cubicBezTo>
                    <a:close/>
                  </a:path>
                </a:pathLst>
              </a:custGeom>
              <a:solidFill>
                <a:srgbClr val="50D0BC"/>
              </a:solidFill>
            </p:spPr>
          </p:sp>
          <p:sp>
            <p:nvSpPr>
              <p:cNvPr id="64" name="Freeform 64"/>
              <p:cNvSpPr/>
              <p:nvPr/>
            </p:nvSpPr>
            <p:spPr>
              <a:xfrm>
                <a:off x="6419352" y="-63217"/>
                <a:ext cx="1979244" cy="2612764"/>
              </a:xfrm>
              <a:custGeom>
                <a:avLst/>
                <a:gdLst/>
                <a:ahLst/>
                <a:cxnLst/>
                <a:rect l="l" t="t" r="r" b="b"/>
                <a:pathLst>
                  <a:path w="1979244" h="2612764">
                    <a:moveTo>
                      <a:pt x="127000" y="2549547"/>
                    </a:moveTo>
                    <a:cubicBezTo>
                      <a:pt x="126844" y="2514588"/>
                      <a:pt x="98460" y="2486331"/>
                      <a:pt x="63500" y="2486331"/>
                    </a:cubicBezTo>
                    <a:cubicBezTo>
                      <a:pt x="28541" y="2486331"/>
                      <a:pt x="157" y="2514588"/>
                      <a:pt x="0" y="2549547"/>
                    </a:cubicBezTo>
                    <a:cubicBezTo>
                      <a:pt x="157" y="2584507"/>
                      <a:pt x="28541" y="2612764"/>
                      <a:pt x="63500" y="2612764"/>
                    </a:cubicBezTo>
                    <a:cubicBezTo>
                      <a:pt x="98460" y="2612764"/>
                      <a:pt x="126844" y="2584507"/>
                      <a:pt x="127000" y="2549547"/>
                    </a:cubicBezTo>
                    <a:close/>
                    <a:moveTo>
                      <a:pt x="40585" y="2532476"/>
                    </a:moveTo>
                    <a:cubicBezTo>
                      <a:pt x="31243" y="2545134"/>
                      <a:pt x="33890" y="2562962"/>
                      <a:pt x="46506" y="2572361"/>
                    </a:cubicBezTo>
                    <a:cubicBezTo>
                      <a:pt x="59122" y="2581759"/>
                      <a:pt x="76961" y="2579192"/>
                      <a:pt x="86416" y="2566619"/>
                    </a:cubicBezTo>
                    <a:lnTo>
                      <a:pt x="1938660" y="80288"/>
                    </a:lnTo>
                    <a:cubicBezTo>
                      <a:pt x="1948002" y="67630"/>
                      <a:pt x="1945355" y="49802"/>
                      <a:pt x="1932739" y="40404"/>
                    </a:cubicBezTo>
                    <a:cubicBezTo>
                      <a:pt x="1920123" y="31006"/>
                      <a:pt x="1902283" y="33572"/>
                      <a:pt x="1892829" y="46146"/>
                    </a:cubicBezTo>
                    <a:close/>
                    <a:moveTo>
                      <a:pt x="1979245" y="63217"/>
                    </a:moveTo>
                    <a:lnTo>
                      <a:pt x="1979245" y="63217"/>
                    </a:lnTo>
                    <a:cubicBezTo>
                      <a:pt x="1979088" y="28258"/>
                      <a:pt x="1950705" y="0"/>
                      <a:pt x="1915745" y="0"/>
                    </a:cubicBezTo>
                    <a:cubicBezTo>
                      <a:pt x="1880785" y="0"/>
                      <a:pt x="1852401" y="28258"/>
                      <a:pt x="1852245" y="63217"/>
                    </a:cubicBezTo>
                    <a:lnTo>
                      <a:pt x="1852245" y="63217"/>
                    </a:lnTo>
                    <a:cubicBezTo>
                      <a:pt x="1852401" y="98176"/>
                      <a:pt x="1880785" y="126434"/>
                      <a:pt x="1915745" y="126434"/>
                    </a:cubicBezTo>
                    <a:cubicBezTo>
                      <a:pt x="1950705" y="126434"/>
                      <a:pt x="1979088" y="98176"/>
                      <a:pt x="1979245" y="63217"/>
                    </a:cubicBezTo>
                    <a:close/>
                  </a:path>
                </a:pathLst>
              </a:custGeom>
              <a:solidFill>
                <a:srgbClr val="50D0BC"/>
              </a:solidFill>
            </p:spPr>
          </p:sp>
          <p:sp>
            <p:nvSpPr>
              <p:cNvPr id="65" name="Freeform 65"/>
              <p:cNvSpPr/>
              <p:nvPr/>
            </p:nvSpPr>
            <p:spPr>
              <a:xfrm>
                <a:off x="862622" y="1388289"/>
                <a:ext cx="1948163" cy="948144"/>
              </a:xfrm>
              <a:custGeom>
                <a:avLst/>
                <a:gdLst/>
                <a:ahLst/>
                <a:cxnLst/>
                <a:rect l="l" t="t" r="r" b="b"/>
                <a:pathLst>
                  <a:path w="1948163" h="948144">
                    <a:moveTo>
                      <a:pt x="127000" y="884927"/>
                    </a:moveTo>
                    <a:cubicBezTo>
                      <a:pt x="126843" y="849968"/>
                      <a:pt x="98459" y="821711"/>
                      <a:pt x="63500" y="821711"/>
                    </a:cubicBezTo>
                    <a:cubicBezTo>
                      <a:pt x="28540" y="821711"/>
                      <a:pt x="156" y="849968"/>
                      <a:pt x="0" y="884927"/>
                    </a:cubicBezTo>
                    <a:cubicBezTo>
                      <a:pt x="156" y="919887"/>
                      <a:pt x="28540" y="948144"/>
                      <a:pt x="63500" y="948144"/>
                    </a:cubicBezTo>
                    <a:cubicBezTo>
                      <a:pt x="98459" y="948144"/>
                      <a:pt x="126843" y="919887"/>
                      <a:pt x="127000" y="884927"/>
                    </a:cubicBezTo>
                    <a:close/>
                    <a:moveTo>
                      <a:pt x="51553" y="858970"/>
                    </a:moveTo>
                    <a:cubicBezTo>
                      <a:pt x="37292" y="865610"/>
                      <a:pt x="31081" y="882530"/>
                      <a:pt x="37658" y="896821"/>
                    </a:cubicBezTo>
                    <a:cubicBezTo>
                      <a:pt x="44235" y="911112"/>
                      <a:pt x="61126" y="917399"/>
                      <a:pt x="75446" y="910885"/>
                    </a:cubicBezTo>
                    <a:lnTo>
                      <a:pt x="1927690" y="58429"/>
                    </a:lnTo>
                    <a:cubicBezTo>
                      <a:pt x="1941951" y="51788"/>
                      <a:pt x="1948163" y="34869"/>
                      <a:pt x="1941586" y="20578"/>
                    </a:cubicBezTo>
                    <a:cubicBezTo>
                      <a:pt x="1935008" y="6287"/>
                      <a:pt x="1918117" y="0"/>
                      <a:pt x="1903797" y="6513"/>
                    </a:cubicBezTo>
                    <a:close/>
                  </a:path>
                </a:pathLst>
              </a:custGeom>
              <a:solidFill>
                <a:srgbClr val="FF7784"/>
              </a:solidFill>
            </p:spPr>
          </p:sp>
          <p:sp>
            <p:nvSpPr>
              <p:cNvPr id="66" name="Freeform 66"/>
              <p:cNvSpPr/>
              <p:nvPr/>
            </p:nvSpPr>
            <p:spPr>
              <a:xfrm>
                <a:off x="2714865" y="1357544"/>
                <a:ext cx="1946645" cy="449364"/>
              </a:xfrm>
              <a:custGeom>
                <a:avLst/>
                <a:gdLst/>
                <a:ahLst/>
                <a:cxnLst/>
                <a:rect l="l" t="t" r="r" b="b"/>
                <a:pathLst>
                  <a:path w="1946645" h="449364">
                    <a:moveTo>
                      <a:pt x="127000" y="63216"/>
                    </a:moveTo>
                    <a:cubicBezTo>
                      <a:pt x="126844" y="28257"/>
                      <a:pt x="98460" y="0"/>
                      <a:pt x="63500" y="0"/>
                    </a:cubicBezTo>
                    <a:cubicBezTo>
                      <a:pt x="28541" y="0"/>
                      <a:pt x="157" y="28257"/>
                      <a:pt x="0" y="63216"/>
                    </a:cubicBezTo>
                    <a:cubicBezTo>
                      <a:pt x="157" y="98175"/>
                      <a:pt x="28541" y="126433"/>
                      <a:pt x="63500" y="126433"/>
                    </a:cubicBezTo>
                    <a:cubicBezTo>
                      <a:pt x="98460" y="126433"/>
                      <a:pt x="126844" y="98175"/>
                      <a:pt x="127000" y="63216"/>
                    </a:cubicBezTo>
                    <a:close/>
                    <a:moveTo>
                      <a:pt x="68882" y="35153"/>
                    </a:moveTo>
                    <a:cubicBezTo>
                      <a:pt x="53419" y="32259"/>
                      <a:pt x="38525" y="42408"/>
                      <a:pt x="35562" y="57859"/>
                    </a:cubicBezTo>
                    <a:cubicBezTo>
                      <a:pt x="32599" y="73309"/>
                      <a:pt x="42682" y="88248"/>
                      <a:pt x="58119" y="91280"/>
                    </a:cubicBezTo>
                    <a:lnTo>
                      <a:pt x="1910362" y="446470"/>
                    </a:lnTo>
                    <a:cubicBezTo>
                      <a:pt x="1925826" y="449364"/>
                      <a:pt x="1940720" y="439214"/>
                      <a:pt x="1943682" y="423764"/>
                    </a:cubicBezTo>
                    <a:cubicBezTo>
                      <a:pt x="1946645" y="408314"/>
                      <a:pt x="1936563" y="393375"/>
                      <a:pt x="1921126" y="390343"/>
                    </a:cubicBezTo>
                    <a:close/>
                  </a:path>
                </a:pathLst>
              </a:custGeom>
              <a:solidFill>
                <a:srgbClr val="FF7784"/>
              </a:solidFill>
            </p:spPr>
          </p:sp>
          <p:sp>
            <p:nvSpPr>
              <p:cNvPr id="67" name="Freeform 67"/>
              <p:cNvSpPr/>
              <p:nvPr/>
            </p:nvSpPr>
            <p:spPr>
              <a:xfrm>
                <a:off x="4567109" y="677828"/>
                <a:ext cx="1948247" cy="1161339"/>
              </a:xfrm>
              <a:custGeom>
                <a:avLst/>
                <a:gdLst/>
                <a:ahLst/>
                <a:cxnLst/>
                <a:rect l="l" t="t" r="r" b="b"/>
                <a:pathLst>
                  <a:path w="1948247" h="1161339">
                    <a:moveTo>
                      <a:pt x="127000" y="1098122"/>
                    </a:moveTo>
                    <a:cubicBezTo>
                      <a:pt x="126844" y="1063163"/>
                      <a:pt x="98460" y="1034906"/>
                      <a:pt x="63500" y="1034906"/>
                    </a:cubicBezTo>
                    <a:cubicBezTo>
                      <a:pt x="28541" y="1034906"/>
                      <a:pt x="156" y="1063163"/>
                      <a:pt x="0" y="1098122"/>
                    </a:cubicBezTo>
                    <a:cubicBezTo>
                      <a:pt x="156" y="1133082"/>
                      <a:pt x="28541" y="1161339"/>
                      <a:pt x="63500" y="1161339"/>
                    </a:cubicBezTo>
                    <a:cubicBezTo>
                      <a:pt x="98460" y="1161339"/>
                      <a:pt x="126844" y="1133082"/>
                      <a:pt x="127000" y="1098122"/>
                    </a:cubicBezTo>
                    <a:close/>
                    <a:moveTo>
                      <a:pt x="49251" y="1073353"/>
                    </a:moveTo>
                    <a:cubicBezTo>
                      <a:pt x="35650" y="1081259"/>
                      <a:pt x="30997" y="1098672"/>
                      <a:pt x="38842" y="1112308"/>
                    </a:cubicBezTo>
                    <a:cubicBezTo>
                      <a:pt x="46687" y="1125944"/>
                      <a:pt x="64078" y="1130675"/>
                      <a:pt x="77749" y="1122891"/>
                    </a:cubicBezTo>
                    <a:lnTo>
                      <a:pt x="1929993" y="57321"/>
                    </a:lnTo>
                    <a:cubicBezTo>
                      <a:pt x="1943594" y="49415"/>
                      <a:pt x="1948247" y="32003"/>
                      <a:pt x="1940402" y="18367"/>
                    </a:cubicBezTo>
                    <a:cubicBezTo>
                      <a:pt x="1932557" y="4730"/>
                      <a:pt x="1915166" y="0"/>
                      <a:pt x="1901495" y="7783"/>
                    </a:cubicBezTo>
                    <a:close/>
                  </a:path>
                </a:pathLst>
              </a:custGeom>
              <a:solidFill>
                <a:srgbClr val="FF7784"/>
              </a:solidFill>
            </p:spPr>
          </p:sp>
          <p:sp>
            <p:nvSpPr>
              <p:cNvPr id="68" name="Freeform 68"/>
              <p:cNvSpPr/>
              <p:nvPr/>
            </p:nvSpPr>
            <p:spPr>
              <a:xfrm>
                <a:off x="6419352" y="505087"/>
                <a:ext cx="1979244" cy="268509"/>
              </a:xfrm>
              <a:custGeom>
                <a:avLst/>
                <a:gdLst/>
                <a:ahLst/>
                <a:cxnLst/>
                <a:rect l="l" t="t" r="r" b="b"/>
                <a:pathLst>
                  <a:path w="1979244" h="268509">
                    <a:moveTo>
                      <a:pt x="127000" y="205293"/>
                    </a:moveTo>
                    <a:cubicBezTo>
                      <a:pt x="126844" y="170334"/>
                      <a:pt x="98460" y="142077"/>
                      <a:pt x="63500" y="142077"/>
                    </a:cubicBezTo>
                    <a:cubicBezTo>
                      <a:pt x="28541" y="142077"/>
                      <a:pt x="157" y="170334"/>
                      <a:pt x="0" y="205293"/>
                    </a:cubicBezTo>
                    <a:cubicBezTo>
                      <a:pt x="157" y="240252"/>
                      <a:pt x="28541" y="268510"/>
                      <a:pt x="63500" y="268510"/>
                    </a:cubicBezTo>
                    <a:cubicBezTo>
                      <a:pt x="98460" y="268510"/>
                      <a:pt x="126844" y="240252"/>
                      <a:pt x="127000" y="205293"/>
                    </a:cubicBezTo>
                    <a:close/>
                    <a:moveTo>
                      <a:pt x="61315" y="176802"/>
                    </a:moveTo>
                    <a:cubicBezTo>
                      <a:pt x="45635" y="178075"/>
                      <a:pt x="33933" y="191783"/>
                      <a:pt x="35137" y="207469"/>
                    </a:cubicBezTo>
                    <a:cubicBezTo>
                      <a:pt x="36340" y="223155"/>
                      <a:pt x="49995" y="234918"/>
                      <a:pt x="65686" y="233784"/>
                    </a:cubicBezTo>
                    <a:lnTo>
                      <a:pt x="1917930" y="91708"/>
                    </a:lnTo>
                    <a:cubicBezTo>
                      <a:pt x="1933610" y="90435"/>
                      <a:pt x="1945312" y="76727"/>
                      <a:pt x="1944109" y="61041"/>
                    </a:cubicBezTo>
                    <a:cubicBezTo>
                      <a:pt x="1942905" y="45356"/>
                      <a:pt x="1929250" y="33593"/>
                      <a:pt x="1913559" y="34726"/>
                    </a:cubicBezTo>
                    <a:close/>
                    <a:moveTo>
                      <a:pt x="1979245" y="63217"/>
                    </a:moveTo>
                    <a:cubicBezTo>
                      <a:pt x="1979088" y="28258"/>
                      <a:pt x="1950705" y="0"/>
                      <a:pt x="1915745" y="0"/>
                    </a:cubicBezTo>
                    <a:cubicBezTo>
                      <a:pt x="1880785" y="0"/>
                      <a:pt x="1852401" y="28258"/>
                      <a:pt x="1852245" y="63217"/>
                    </a:cubicBezTo>
                    <a:cubicBezTo>
                      <a:pt x="1852401" y="98176"/>
                      <a:pt x="1880785" y="126434"/>
                      <a:pt x="1915745" y="126434"/>
                    </a:cubicBezTo>
                    <a:cubicBezTo>
                      <a:pt x="1950705" y="126434"/>
                      <a:pt x="1979088" y="98176"/>
                      <a:pt x="1979245" y="63217"/>
                    </a:cubicBezTo>
                    <a:close/>
                  </a:path>
                </a:pathLst>
              </a:custGeom>
              <a:solidFill>
                <a:srgbClr val="FF7784"/>
              </a:solidFill>
            </p:spPr>
          </p:sp>
        </p:grpSp>
      </p:grpSp>
      <p:grpSp>
        <p:nvGrpSpPr>
          <p:cNvPr id="69" name="Group 69"/>
          <p:cNvGrpSpPr/>
          <p:nvPr/>
        </p:nvGrpSpPr>
        <p:grpSpPr>
          <a:xfrm>
            <a:off x="3499222" y="4681927"/>
            <a:ext cx="5082153" cy="1237976"/>
            <a:chOff x="0" y="0"/>
            <a:chExt cx="10164307" cy="2475951"/>
          </a:xfrm>
        </p:grpSpPr>
        <p:grpSp>
          <p:nvGrpSpPr>
            <p:cNvPr id="70" name="Group 70"/>
            <p:cNvGrpSpPr>
              <a:grpSpLocks noChangeAspect="1"/>
            </p:cNvGrpSpPr>
            <p:nvPr/>
          </p:nvGrpSpPr>
          <p:grpSpPr>
            <a:xfrm>
              <a:off x="771723" y="0"/>
              <a:ext cx="9261218" cy="2127559"/>
              <a:chOff x="0" y="0"/>
              <a:chExt cx="9261218" cy="2127559"/>
            </a:xfrm>
          </p:grpSpPr>
          <p:sp>
            <p:nvSpPr>
              <p:cNvPr id="71" name="Freeform 71"/>
              <p:cNvSpPr/>
              <p:nvPr/>
            </p:nvSpPr>
            <p:spPr>
              <a:xfrm>
                <a:off x="-6350" y="0"/>
                <a:ext cx="9273918" cy="2127559"/>
              </a:xfrm>
              <a:custGeom>
                <a:avLst/>
                <a:gdLst/>
                <a:ahLst/>
                <a:cxnLst/>
                <a:rect l="l" t="t" r="r" b="b"/>
                <a:pathLst>
                  <a:path w="9273918" h="2127559">
                    <a:moveTo>
                      <a:pt x="0" y="0"/>
                    </a:moveTo>
                    <a:lnTo>
                      <a:pt x="12700" y="0"/>
                    </a:lnTo>
                    <a:lnTo>
                      <a:pt x="12700" y="2127559"/>
                    </a:lnTo>
                    <a:lnTo>
                      <a:pt x="0" y="2127559"/>
                    </a:lnTo>
                    <a:close/>
                    <a:moveTo>
                      <a:pt x="1852244" y="0"/>
                    </a:moveTo>
                    <a:lnTo>
                      <a:pt x="1864944" y="0"/>
                    </a:lnTo>
                    <a:lnTo>
                      <a:pt x="1864944" y="2127559"/>
                    </a:lnTo>
                    <a:lnTo>
                      <a:pt x="1852244" y="2127559"/>
                    </a:lnTo>
                    <a:close/>
                    <a:moveTo>
                      <a:pt x="3704487" y="0"/>
                    </a:moveTo>
                    <a:lnTo>
                      <a:pt x="3717187" y="0"/>
                    </a:lnTo>
                    <a:lnTo>
                      <a:pt x="3717187" y="2127559"/>
                    </a:lnTo>
                    <a:lnTo>
                      <a:pt x="3704487" y="2127559"/>
                    </a:lnTo>
                    <a:close/>
                    <a:moveTo>
                      <a:pt x="5556731" y="0"/>
                    </a:moveTo>
                    <a:lnTo>
                      <a:pt x="5569431" y="0"/>
                    </a:lnTo>
                    <a:lnTo>
                      <a:pt x="5569431" y="2127559"/>
                    </a:lnTo>
                    <a:lnTo>
                      <a:pt x="5556731" y="2127559"/>
                    </a:lnTo>
                    <a:close/>
                    <a:moveTo>
                      <a:pt x="7408975" y="0"/>
                    </a:moveTo>
                    <a:lnTo>
                      <a:pt x="7421675" y="0"/>
                    </a:lnTo>
                    <a:lnTo>
                      <a:pt x="7421675" y="2127559"/>
                    </a:lnTo>
                    <a:lnTo>
                      <a:pt x="7408975" y="2127559"/>
                    </a:lnTo>
                    <a:close/>
                    <a:moveTo>
                      <a:pt x="9261218" y="0"/>
                    </a:moveTo>
                    <a:lnTo>
                      <a:pt x="9273918" y="0"/>
                    </a:lnTo>
                    <a:lnTo>
                      <a:pt x="9273918" y="2127559"/>
                    </a:lnTo>
                    <a:lnTo>
                      <a:pt x="9261218" y="2127559"/>
                    </a:lnTo>
                    <a:close/>
                  </a:path>
                </a:pathLst>
              </a:custGeom>
              <a:solidFill>
                <a:srgbClr val="121A5D">
                  <a:alpha val="24706"/>
                </a:srgbClr>
              </a:solidFill>
            </p:spPr>
          </p:sp>
        </p:grpSp>
        <p:sp>
          <p:nvSpPr>
            <p:cNvPr id="72" name="TextBox 72"/>
            <p:cNvSpPr txBox="1"/>
            <p:nvPr/>
          </p:nvSpPr>
          <p:spPr>
            <a:xfrm>
              <a:off x="700384" y="2210107"/>
              <a:ext cx="142676"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0</a:t>
              </a:r>
            </a:p>
          </p:txBody>
        </p:sp>
        <p:sp>
          <p:nvSpPr>
            <p:cNvPr id="73" name="TextBox 73"/>
            <p:cNvSpPr txBox="1"/>
            <p:nvPr/>
          </p:nvSpPr>
          <p:spPr>
            <a:xfrm>
              <a:off x="2498554" y="2210107"/>
              <a:ext cx="250824"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10</a:t>
              </a:r>
            </a:p>
          </p:txBody>
        </p:sp>
        <p:sp>
          <p:nvSpPr>
            <p:cNvPr id="74" name="TextBox 74"/>
            <p:cNvSpPr txBox="1"/>
            <p:nvPr/>
          </p:nvSpPr>
          <p:spPr>
            <a:xfrm>
              <a:off x="4349110" y="2210107"/>
              <a:ext cx="254196"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20</a:t>
              </a:r>
            </a:p>
          </p:txBody>
        </p:sp>
        <p:sp>
          <p:nvSpPr>
            <p:cNvPr id="75" name="TextBox 75"/>
            <p:cNvSpPr txBox="1"/>
            <p:nvPr/>
          </p:nvSpPr>
          <p:spPr>
            <a:xfrm>
              <a:off x="6198181" y="2210107"/>
              <a:ext cx="260548"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30</a:t>
              </a:r>
            </a:p>
          </p:txBody>
        </p:sp>
        <p:sp>
          <p:nvSpPr>
            <p:cNvPr id="76" name="TextBox 76"/>
            <p:cNvSpPr txBox="1"/>
            <p:nvPr/>
          </p:nvSpPr>
          <p:spPr>
            <a:xfrm>
              <a:off x="8047845" y="2210107"/>
              <a:ext cx="265708"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40</a:t>
              </a:r>
            </a:p>
          </p:txBody>
        </p:sp>
        <p:sp>
          <p:nvSpPr>
            <p:cNvPr id="77" name="TextBox 77"/>
            <p:cNvSpPr txBox="1"/>
            <p:nvPr/>
          </p:nvSpPr>
          <p:spPr>
            <a:xfrm>
              <a:off x="9901577" y="2210107"/>
              <a:ext cx="262730"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50</a:t>
              </a:r>
            </a:p>
          </p:txBody>
        </p:sp>
        <p:sp>
          <p:nvSpPr>
            <p:cNvPr id="78" name="TextBox 78"/>
            <p:cNvSpPr txBox="1"/>
            <p:nvPr/>
          </p:nvSpPr>
          <p:spPr>
            <a:xfrm>
              <a:off x="14684" y="58370"/>
              <a:ext cx="655438"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Item 1 </a:t>
              </a:r>
            </a:p>
          </p:txBody>
        </p:sp>
        <p:sp>
          <p:nvSpPr>
            <p:cNvPr id="79" name="TextBox 79"/>
            <p:cNvSpPr txBox="1"/>
            <p:nvPr/>
          </p:nvSpPr>
          <p:spPr>
            <a:xfrm>
              <a:off x="11310" y="491860"/>
              <a:ext cx="658812"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Item 2 </a:t>
              </a:r>
            </a:p>
          </p:txBody>
        </p:sp>
        <p:sp>
          <p:nvSpPr>
            <p:cNvPr id="80" name="TextBox 80"/>
            <p:cNvSpPr txBox="1"/>
            <p:nvPr/>
          </p:nvSpPr>
          <p:spPr>
            <a:xfrm>
              <a:off x="4960" y="925352"/>
              <a:ext cx="665162"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Item 3 </a:t>
              </a:r>
            </a:p>
          </p:txBody>
        </p:sp>
        <p:sp>
          <p:nvSpPr>
            <p:cNvPr id="81" name="TextBox 81"/>
            <p:cNvSpPr txBox="1"/>
            <p:nvPr/>
          </p:nvSpPr>
          <p:spPr>
            <a:xfrm>
              <a:off x="0" y="1358839"/>
              <a:ext cx="670122"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Item 4 </a:t>
              </a:r>
            </a:p>
          </p:txBody>
        </p:sp>
        <p:sp>
          <p:nvSpPr>
            <p:cNvPr id="82" name="TextBox 82"/>
            <p:cNvSpPr txBox="1"/>
            <p:nvPr/>
          </p:nvSpPr>
          <p:spPr>
            <a:xfrm>
              <a:off x="2776" y="1792329"/>
              <a:ext cx="667344"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Item 5 </a:t>
              </a:r>
            </a:p>
          </p:txBody>
        </p:sp>
        <p:grpSp>
          <p:nvGrpSpPr>
            <p:cNvPr id="83" name="Group 83"/>
            <p:cNvGrpSpPr>
              <a:grpSpLocks noChangeAspect="1"/>
            </p:cNvGrpSpPr>
            <p:nvPr/>
          </p:nvGrpSpPr>
          <p:grpSpPr>
            <a:xfrm>
              <a:off x="771723" y="139666"/>
              <a:ext cx="9267568" cy="1987893"/>
              <a:chOff x="0" y="139666"/>
              <a:chExt cx="9267568" cy="1987893"/>
            </a:xfrm>
          </p:grpSpPr>
          <p:sp>
            <p:nvSpPr>
              <p:cNvPr id="84" name="Freeform 84"/>
              <p:cNvSpPr/>
              <p:nvPr/>
            </p:nvSpPr>
            <p:spPr>
              <a:xfrm>
                <a:off x="0" y="0"/>
                <a:ext cx="0" cy="114266"/>
              </a:xfrm>
              <a:custGeom>
                <a:avLst/>
                <a:gdLst/>
                <a:ahLst/>
                <a:cxnLst/>
                <a:rect l="l" t="t" r="r" b="b"/>
                <a:pathLst>
                  <a:path h="114266">
                    <a:moveTo>
                      <a:pt x="0" y="0"/>
                    </a:moveTo>
                    <a:lnTo>
                      <a:pt x="0" y="0"/>
                    </a:lnTo>
                    <a:lnTo>
                      <a:pt x="0" y="114266"/>
                    </a:lnTo>
                    <a:lnTo>
                      <a:pt x="0" y="114266"/>
                    </a:lnTo>
                    <a:close/>
                  </a:path>
                </a:pathLst>
              </a:custGeom>
              <a:solidFill>
                <a:srgbClr val="717EEE"/>
              </a:solidFill>
            </p:spPr>
          </p:sp>
          <p:sp>
            <p:nvSpPr>
              <p:cNvPr id="85" name="Freeform 85"/>
              <p:cNvSpPr/>
              <p:nvPr/>
            </p:nvSpPr>
            <p:spPr>
              <a:xfrm>
                <a:off x="0" y="433490"/>
                <a:ext cx="2225232" cy="114266"/>
              </a:xfrm>
              <a:custGeom>
                <a:avLst/>
                <a:gdLst/>
                <a:ahLst/>
                <a:cxnLst/>
                <a:rect l="l" t="t" r="r" b="b"/>
                <a:pathLst>
                  <a:path w="2225232" h="114266">
                    <a:moveTo>
                      <a:pt x="0" y="0"/>
                    </a:moveTo>
                    <a:lnTo>
                      <a:pt x="2216091" y="0"/>
                    </a:lnTo>
                    <a:cubicBezTo>
                      <a:pt x="2218516" y="0"/>
                      <a:pt x="2220841" y="963"/>
                      <a:pt x="2222555" y="2678"/>
                    </a:cubicBezTo>
                    <a:cubicBezTo>
                      <a:pt x="2224269" y="4392"/>
                      <a:pt x="2225232" y="6717"/>
                      <a:pt x="2225232" y="9142"/>
                    </a:cubicBezTo>
                    <a:lnTo>
                      <a:pt x="2225232" y="105125"/>
                    </a:lnTo>
                    <a:cubicBezTo>
                      <a:pt x="2225232" y="107550"/>
                      <a:pt x="2224269" y="109875"/>
                      <a:pt x="2222555" y="111589"/>
                    </a:cubicBezTo>
                    <a:cubicBezTo>
                      <a:pt x="2220841" y="113303"/>
                      <a:pt x="2218516" y="114266"/>
                      <a:pt x="2216091" y="114266"/>
                    </a:cubicBezTo>
                    <a:lnTo>
                      <a:pt x="0" y="114266"/>
                    </a:lnTo>
                    <a:close/>
                  </a:path>
                </a:pathLst>
              </a:custGeom>
              <a:solidFill>
                <a:srgbClr val="717EEE"/>
              </a:solidFill>
            </p:spPr>
          </p:sp>
          <p:sp>
            <p:nvSpPr>
              <p:cNvPr id="86" name="Freeform 86"/>
              <p:cNvSpPr/>
              <p:nvPr/>
            </p:nvSpPr>
            <p:spPr>
              <a:xfrm>
                <a:off x="0" y="866981"/>
                <a:ext cx="7044876" cy="114266"/>
              </a:xfrm>
              <a:custGeom>
                <a:avLst/>
                <a:gdLst/>
                <a:ahLst/>
                <a:cxnLst/>
                <a:rect l="l" t="t" r="r" b="b"/>
                <a:pathLst>
                  <a:path w="7044876" h="114266">
                    <a:moveTo>
                      <a:pt x="0" y="0"/>
                    </a:moveTo>
                    <a:lnTo>
                      <a:pt x="7035735" y="0"/>
                    </a:lnTo>
                    <a:cubicBezTo>
                      <a:pt x="7038160" y="0"/>
                      <a:pt x="7040484" y="963"/>
                      <a:pt x="7042199" y="2677"/>
                    </a:cubicBezTo>
                    <a:cubicBezTo>
                      <a:pt x="7043913" y="4391"/>
                      <a:pt x="7044876" y="6716"/>
                      <a:pt x="7044876" y="9141"/>
                    </a:cubicBezTo>
                    <a:lnTo>
                      <a:pt x="7044876" y="105124"/>
                    </a:lnTo>
                    <a:cubicBezTo>
                      <a:pt x="7044876" y="107549"/>
                      <a:pt x="7043913" y="109874"/>
                      <a:pt x="7042199" y="111588"/>
                    </a:cubicBezTo>
                    <a:cubicBezTo>
                      <a:pt x="7040484" y="113303"/>
                      <a:pt x="7038160" y="114266"/>
                      <a:pt x="7035735" y="114266"/>
                    </a:cubicBezTo>
                    <a:lnTo>
                      <a:pt x="0" y="114266"/>
                    </a:lnTo>
                    <a:close/>
                  </a:path>
                </a:pathLst>
              </a:custGeom>
              <a:solidFill>
                <a:srgbClr val="717EEE"/>
              </a:solidFill>
            </p:spPr>
          </p:sp>
          <p:sp>
            <p:nvSpPr>
              <p:cNvPr id="87" name="Freeform 87"/>
              <p:cNvSpPr/>
              <p:nvPr/>
            </p:nvSpPr>
            <p:spPr>
              <a:xfrm>
                <a:off x="0" y="1300471"/>
                <a:ext cx="5561493" cy="114266"/>
              </a:xfrm>
              <a:custGeom>
                <a:avLst/>
                <a:gdLst/>
                <a:ahLst/>
                <a:cxnLst/>
                <a:rect l="l" t="t" r="r" b="b"/>
                <a:pathLst>
                  <a:path w="5561493" h="114266">
                    <a:moveTo>
                      <a:pt x="0" y="0"/>
                    </a:moveTo>
                    <a:lnTo>
                      <a:pt x="5552352" y="0"/>
                    </a:lnTo>
                    <a:cubicBezTo>
                      <a:pt x="5554776" y="0"/>
                      <a:pt x="5557102" y="963"/>
                      <a:pt x="5558816" y="2677"/>
                    </a:cubicBezTo>
                    <a:cubicBezTo>
                      <a:pt x="5560530" y="4392"/>
                      <a:pt x="5561493" y="6717"/>
                      <a:pt x="5561493" y="9141"/>
                    </a:cubicBezTo>
                    <a:lnTo>
                      <a:pt x="5561493" y="105125"/>
                    </a:lnTo>
                    <a:cubicBezTo>
                      <a:pt x="5561493" y="107549"/>
                      <a:pt x="5560530" y="109874"/>
                      <a:pt x="5558816" y="111588"/>
                    </a:cubicBezTo>
                    <a:cubicBezTo>
                      <a:pt x="5557102" y="113303"/>
                      <a:pt x="5554776" y="114266"/>
                      <a:pt x="5552352" y="114266"/>
                    </a:cubicBezTo>
                    <a:lnTo>
                      <a:pt x="0" y="114266"/>
                    </a:lnTo>
                    <a:close/>
                  </a:path>
                </a:pathLst>
              </a:custGeom>
              <a:solidFill>
                <a:srgbClr val="717EEE"/>
              </a:solidFill>
            </p:spPr>
          </p:sp>
          <p:sp>
            <p:nvSpPr>
              <p:cNvPr id="88" name="Freeform 88"/>
              <p:cNvSpPr/>
              <p:nvPr/>
            </p:nvSpPr>
            <p:spPr>
              <a:xfrm>
                <a:off x="0" y="1733961"/>
                <a:ext cx="5931244" cy="114266"/>
              </a:xfrm>
              <a:custGeom>
                <a:avLst/>
                <a:gdLst/>
                <a:ahLst/>
                <a:cxnLst/>
                <a:rect l="l" t="t" r="r" b="b"/>
                <a:pathLst>
                  <a:path w="5931244" h="114266">
                    <a:moveTo>
                      <a:pt x="0" y="0"/>
                    </a:moveTo>
                    <a:lnTo>
                      <a:pt x="5922102" y="0"/>
                    </a:lnTo>
                    <a:cubicBezTo>
                      <a:pt x="5924527" y="0"/>
                      <a:pt x="5926852" y="963"/>
                      <a:pt x="5928566" y="2677"/>
                    </a:cubicBezTo>
                    <a:cubicBezTo>
                      <a:pt x="5930281" y="4392"/>
                      <a:pt x="5931244" y="6717"/>
                      <a:pt x="5931244" y="9141"/>
                    </a:cubicBezTo>
                    <a:lnTo>
                      <a:pt x="5931244" y="105125"/>
                    </a:lnTo>
                    <a:cubicBezTo>
                      <a:pt x="5931244" y="107549"/>
                      <a:pt x="5930281" y="109874"/>
                      <a:pt x="5928566" y="111589"/>
                    </a:cubicBezTo>
                    <a:cubicBezTo>
                      <a:pt x="5926852" y="113303"/>
                      <a:pt x="5924527" y="114266"/>
                      <a:pt x="5922102" y="114266"/>
                    </a:cubicBezTo>
                    <a:lnTo>
                      <a:pt x="0" y="114266"/>
                    </a:lnTo>
                    <a:close/>
                  </a:path>
                </a:pathLst>
              </a:custGeom>
              <a:solidFill>
                <a:srgbClr val="717EEE"/>
              </a:solidFill>
            </p:spPr>
          </p:sp>
          <p:sp>
            <p:nvSpPr>
              <p:cNvPr id="89" name="Freeform 89"/>
              <p:cNvSpPr/>
              <p:nvPr/>
            </p:nvSpPr>
            <p:spPr>
              <a:xfrm>
                <a:off x="0" y="139666"/>
                <a:ext cx="2231159" cy="114266"/>
              </a:xfrm>
              <a:custGeom>
                <a:avLst/>
                <a:gdLst/>
                <a:ahLst/>
                <a:cxnLst/>
                <a:rect l="l" t="t" r="r" b="b"/>
                <a:pathLst>
                  <a:path w="2231159" h="114266">
                    <a:moveTo>
                      <a:pt x="0" y="0"/>
                    </a:moveTo>
                    <a:lnTo>
                      <a:pt x="2222018" y="0"/>
                    </a:lnTo>
                    <a:cubicBezTo>
                      <a:pt x="2224442" y="0"/>
                      <a:pt x="2226767" y="963"/>
                      <a:pt x="2228482" y="2678"/>
                    </a:cubicBezTo>
                    <a:cubicBezTo>
                      <a:pt x="2230196" y="4392"/>
                      <a:pt x="2231159" y="6717"/>
                      <a:pt x="2231159" y="9141"/>
                    </a:cubicBezTo>
                    <a:lnTo>
                      <a:pt x="2231159" y="105125"/>
                    </a:lnTo>
                    <a:cubicBezTo>
                      <a:pt x="2231159" y="107549"/>
                      <a:pt x="2230196" y="109875"/>
                      <a:pt x="2228482" y="111589"/>
                    </a:cubicBezTo>
                    <a:cubicBezTo>
                      <a:pt x="2226767" y="113303"/>
                      <a:pt x="2224442" y="114266"/>
                      <a:pt x="2222018" y="114266"/>
                    </a:cubicBezTo>
                    <a:lnTo>
                      <a:pt x="0" y="114266"/>
                    </a:lnTo>
                    <a:close/>
                  </a:path>
                </a:pathLst>
              </a:custGeom>
              <a:solidFill>
                <a:srgbClr val="50D0BC"/>
              </a:solidFill>
            </p:spPr>
          </p:sp>
          <p:sp>
            <p:nvSpPr>
              <p:cNvPr id="90" name="Freeform 90"/>
              <p:cNvSpPr/>
              <p:nvPr/>
            </p:nvSpPr>
            <p:spPr>
              <a:xfrm>
                <a:off x="0" y="573156"/>
                <a:ext cx="741744" cy="114266"/>
              </a:xfrm>
              <a:custGeom>
                <a:avLst/>
                <a:gdLst/>
                <a:ahLst/>
                <a:cxnLst/>
                <a:rect l="l" t="t" r="r" b="b"/>
                <a:pathLst>
                  <a:path w="741744" h="114266">
                    <a:moveTo>
                      <a:pt x="0" y="0"/>
                    </a:moveTo>
                    <a:lnTo>
                      <a:pt x="732603" y="0"/>
                    </a:lnTo>
                    <a:cubicBezTo>
                      <a:pt x="737651" y="0"/>
                      <a:pt x="741744" y="4093"/>
                      <a:pt x="741744" y="9142"/>
                    </a:cubicBezTo>
                    <a:lnTo>
                      <a:pt x="741744" y="105125"/>
                    </a:lnTo>
                    <a:cubicBezTo>
                      <a:pt x="741744" y="107550"/>
                      <a:pt x="740781" y="109875"/>
                      <a:pt x="739067" y="111589"/>
                    </a:cubicBezTo>
                    <a:cubicBezTo>
                      <a:pt x="737352" y="113303"/>
                      <a:pt x="735027" y="114267"/>
                      <a:pt x="732603" y="114267"/>
                    </a:cubicBezTo>
                    <a:lnTo>
                      <a:pt x="0" y="114267"/>
                    </a:lnTo>
                    <a:close/>
                  </a:path>
                </a:pathLst>
              </a:custGeom>
              <a:solidFill>
                <a:srgbClr val="50D0BC"/>
              </a:solidFill>
            </p:spPr>
          </p:sp>
          <p:sp>
            <p:nvSpPr>
              <p:cNvPr id="91" name="Freeform 91"/>
              <p:cNvSpPr/>
              <p:nvPr/>
            </p:nvSpPr>
            <p:spPr>
              <a:xfrm>
                <a:off x="0" y="1006647"/>
                <a:ext cx="3707829" cy="114266"/>
              </a:xfrm>
              <a:custGeom>
                <a:avLst/>
                <a:gdLst/>
                <a:ahLst/>
                <a:cxnLst/>
                <a:rect l="l" t="t" r="r" b="b"/>
                <a:pathLst>
                  <a:path w="3707829" h="114266">
                    <a:moveTo>
                      <a:pt x="0" y="0"/>
                    </a:moveTo>
                    <a:lnTo>
                      <a:pt x="3698688" y="0"/>
                    </a:lnTo>
                    <a:cubicBezTo>
                      <a:pt x="3701112" y="0"/>
                      <a:pt x="3703438" y="963"/>
                      <a:pt x="3705152" y="2677"/>
                    </a:cubicBezTo>
                    <a:cubicBezTo>
                      <a:pt x="3706866" y="4391"/>
                      <a:pt x="3707829" y="6717"/>
                      <a:pt x="3707829" y="9141"/>
                    </a:cubicBezTo>
                    <a:lnTo>
                      <a:pt x="3707829" y="105125"/>
                    </a:lnTo>
                    <a:cubicBezTo>
                      <a:pt x="3707829" y="107549"/>
                      <a:pt x="3706866" y="109874"/>
                      <a:pt x="3705152" y="111588"/>
                    </a:cubicBezTo>
                    <a:cubicBezTo>
                      <a:pt x="3703438" y="113303"/>
                      <a:pt x="3701112" y="114266"/>
                      <a:pt x="3698688" y="114266"/>
                    </a:cubicBezTo>
                    <a:lnTo>
                      <a:pt x="0" y="114266"/>
                    </a:lnTo>
                    <a:close/>
                  </a:path>
                </a:pathLst>
              </a:custGeom>
              <a:solidFill>
                <a:srgbClr val="50D0BC"/>
              </a:solidFill>
            </p:spPr>
          </p:sp>
          <p:sp>
            <p:nvSpPr>
              <p:cNvPr id="92" name="Freeform 92"/>
              <p:cNvSpPr/>
              <p:nvPr/>
            </p:nvSpPr>
            <p:spPr>
              <a:xfrm>
                <a:off x="0" y="1440137"/>
                <a:ext cx="2780747" cy="114266"/>
              </a:xfrm>
              <a:custGeom>
                <a:avLst/>
                <a:gdLst/>
                <a:ahLst/>
                <a:cxnLst/>
                <a:rect l="l" t="t" r="r" b="b"/>
                <a:pathLst>
                  <a:path w="2780747" h="114266">
                    <a:moveTo>
                      <a:pt x="0" y="0"/>
                    </a:moveTo>
                    <a:lnTo>
                      <a:pt x="2771605" y="0"/>
                    </a:lnTo>
                    <a:cubicBezTo>
                      <a:pt x="2774030" y="0"/>
                      <a:pt x="2776355" y="963"/>
                      <a:pt x="2778069" y="2677"/>
                    </a:cubicBezTo>
                    <a:cubicBezTo>
                      <a:pt x="2779784" y="4392"/>
                      <a:pt x="2780747" y="6717"/>
                      <a:pt x="2780747" y="9141"/>
                    </a:cubicBezTo>
                    <a:lnTo>
                      <a:pt x="2780747" y="105125"/>
                    </a:lnTo>
                    <a:cubicBezTo>
                      <a:pt x="2780747" y="107549"/>
                      <a:pt x="2779784" y="109874"/>
                      <a:pt x="2778069" y="111589"/>
                    </a:cubicBezTo>
                    <a:cubicBezTo>
                      <a:pt x="2776355" y="113303"/>
                      <a:pt x="2774030" y="114266"/>
                      <a:pt x="2771605" y="114266"/>
                    </a:cubicBezTo>
                    <a:lnTo>
                      <a:pt x="0" y="114266"/>
                    </a:lnTo>
                    <a:close/>
                  </a:path>
                </a:pathLst>
              </a:custGeom>
              <a:solidFill>
                <a:srgbClr val="50D0BC"/>
              </a:solidFill>
            </p:spPr>
          </p:sp>
          <p:sp>
            <p:nvSpPr>
              <p:cNvPr id="93" name="Freeform 93"/>
              <p:cNvSpPr/>
              <p:nvPr/>
            </p:nvSpPr>
            <p:spPr>
              <a:xfrm>
                <a:off x="0" y="1873627"/>
                <a:ext cx="9267568" cy="114266"/>
              </a:xfrm>
              <a:custGeom>
                <a:avLst/>
                <a:gdLst/>
                <a:ahLst/>
                <a:cxnLst/>
                <a:rect l="l" t="t" r="r" b="b"/>
                <a:pathLst>
                  <a:path w="9267568" h="114266">
                    <a:moveTo>
                      <a:pt x="0" y="0"/>
                    </a:moveTo>
                    <a:lnTo>
                      <a:pt x="9258427" y="0"/>
                    </a:lnTo>
                    <a:cubicBezTo>
                      <a:pt x="9260852" y="0"/>
                      <a:pt x="9263176" y="963"/>
                      <a:pt x="9264891" y="2677"/>
                    </a:cubicBezTo>
                    <a:cubicBezTo>
                      <a:pt x="9266606" y="4392"/>
                      <a:pt x="9267568" y="6717"/>
                      <a:pt x="9267568" y="9141"/>
                    </a:cubicBezTo>
                    <a:lnTo>
                      <a:pt x="9267568" y="105125"/>
                    </a:lnTo>
                    <a:cubicBezTo>
                      <a:pt x="9267568" y="107550"/>
                      <a:pt x="9266606" y="109875"/>
                      <a:pt x="9264891" y="111589"/>
                    </a:cubicBezTo>
                    <a:cubicBezTo>
                      <a:pt x="9263176" y="113303"/>
                      <a:pt x="9260852" y="114266"/>
                      <a:pt x="9258427" y="114266"/>
                    </a:cubicBezTo>
                    <a:lnTo>
                      <a:pt x="0" y="114266"/>
                    </a:lnTo>
                    <a:close/>
                  </a:path>
                </a:pathLst>
              </a:custGeom>
              <a:solidFill>
                <a:srgbClr val="50D0BC"/>
              </a:solidFill>
            </p:spPr>
          </p:sp>
          <p:sp>
            <p:nvSpPr>
              <p:cNvPr id="94" name="Freeform 94"/>
              <p:cNvSpPr/>
              <p:nvPr/>
            </p:nvSpPr>
            <p:spPr>
              <a:xfrm>
                <a:off x="0" y="279332"/>
                <a:ext cx="3346738" cy="114266"/>
              </a:xfrm>
              <a:custGeom>
                <a:avLst/>
                <a:gdLst/>
                <a:ahLst/>
                <a:cxnLst/>
                <a:rect l="l" t="t" r="r" b="b"/>
                <a:pathLst>
                  <a:path w="3346738" h="114266">
                    <a:moveTo>
                      <a:pt x="0" y="0"/>
                    </a:moveTo>
                    <a:lnTo>
                      <a:pt x="3337597" y="0"/>
                    </a:lnTo>
                    <a:cubicBezTo>
                      <a:pt x="3342646" y="1"/>
                      <a:pt x="3346738" y="4093"/>
                      <a:pt x="3346738" y="9142"/>
                    </a:cubicBezTo>
                    <a:lnTo>
                      <a:pt x="3346738" y="105125"/>
                    </a:lnTo>
                    <a:cubicBezTo>
                      <a:pt x="3346738" y="110174"/>
                      <a:pt x="3342646" y="114266"/>
                      <a:pt x="3337597" y="114267"/>
                    </a:cubicBezTo>
                    <a:lnTo>
                      <a:pt x="0" y="114267"/>
                    </a:lnTo>
                    <a:close/>
                  </a:path>
                </a:pathLst>
              </a:custGeom>
              <a:solidFill>
                <a:srgbClr val="FF7784"/>
              </a:solidFill>
            </p:spPr>
          </p:sp>
          <p:sp>
            <p:nvSpPr>
              <p:cNvPr id="95" name="Freeform 95"/>
              <p:cNvSpPr/>
              <p:nvPr/>
            </p:nvSpPr>
            <p:spPr>
              <a:xfrm>
                <a:off x="0" y="712823"/>
                <a:ext cx="5563081" cy="114266"/>
              </a:xfrm>
              <a:custGeom>
                <a:avLst/>
                <a:gdLst/>
                <a:ahLst/>
                <a:cxnLst/>
                <a:rect l="l" t="t" r="r" b="b"/>
                <a:pathLst>
                  <a:path w="5563081" h="114266">
                    <a:moveTo>
                      <a:pt x="0" y="0"/>
                    </a:moveTo>
                    <a:lnTo>
                      <a:pt x="5553940" y="0"/>
                    </a:lnTo>
                    <a:cubicBezTo>
                      <a:pt x="5556364" y="0"/>
                      <a:pt x="5558689" y="963"/>
                      <a:pt x="5560404" y="2677"/>
                    </a:cubicBezTo>
                    <a:cubicBezTo>
                      <a:pt x="5562118" y="4391"/>
                      <a:pt x="5563081" y="6716"/>
                      <a:pt x="5563081" y="9141"/>
                    </a:cubicBezTo>
                    <a:lnTo>
                      <a:pt x="5563081" y="105124"/>
                    </a:lnTo>
                    <a:cubicBezTo>
                      <a:pt x="5563081" y="107549"/>
                      <a:pt x="5562118" y="109874"/>
                      <a:pt x="5560404" y="111588"/>
                    </a:cubicBezTo>
                    <a:cubicBezTo>
                      <a:pt x="5558689" y="113303"/>
                      <a:pt x="5556364" y="114266"/>
                      <a:pt x="5553940" y="114266"/>
                    </a:cubicBezTo>
                    <a:lnTo>
                      <a:pt x="0" y="114266"/>
                    </a:lnTo>
                    <a:close/>
                  </a:path>
                </a:pathLst>
              </a:custGeom>
              <a:solidFill>
                <a:srgbClr val="FF7784"/>
              </a:solidFill>
            </p:spPr>
          </p:sp>
          <p:sp>
            <p:nvSpPr>
              <p:cNvPr id="96" name="Freeform 96"/>
              <p:cNvSpPr/>
              <p:nvPr/>
            </p:nvSpPr>
            <p:spPr>
              <a:xfrm>
                <a:off x="0" y="1146313"/>
                <a:ext cx="4634787" cy="114266"/>
              </a:xfrm>
              <a:custGeom>
                <a:avLst/>
                <a:gdLst/>
                <a:ahLst/>
                <a:cxnLst/>
                <a:rect l="l" t="t" r="r" b="b"/>
                <a:pathLst>
                  <a:path w="4634787" h="114266">
                    <a:moveTo>
                      <a:pt x="0" y="0"/>
                    </a:moveTo>
                    <a:lnTo>
                      <a:pt x="4625646" y="0"/>
                    </a:lnTo>
                    <a:cubicBezTo>
                      <a:pt x="4630694" y="0"/>
                      <a:pt x="4634787" y="4093"/>
                      <a:pt x="4634787" y="9141"/>
                    </a:cubicBezTo>
                    <a:lnTo>
                      <a:pt x="4634787" y="105125"/>
                    </a:lnTo>
                    <a:cubicBezTo>
                      <a:pt x="4634787" y="107549"/>
                      <a:pt x="4633824" y="109874"/>
                      <a:pt x="4632110" y="111589"/>
                    </a:cubicBezTo>
                    <a:cubicBezTo>
                      <a:pt x="4630395" y="113303"/>
                      <a:pt x="4628070" y="114266"/>
                      <a:pt x="4625646" y="114266"/>
                    </a:cubicBezTo>
                    <a:lnTo>
                      <a:pt x="0" y="114266"/>
                    </a:lnTo>
                    <a:close/>
                  </a:path>
                </a:pathLst>
              </a:custGeom>
              <a:solidFill>
                <a:srgbClr val="FF7784"/>
              </a:solidFill>
            </p:spPr>
          </p:sp>
          <p:sp>
            <p:nvSpPr>
              <p:cNvPr id="97" name="Freeform 97"/>
              <p:cNvSpPr/>
              <p:nvPr/>
            </p:nvSpPr>
            <p:spPr>
              <a:xfrm>
                <a:off x="0" y="1579803"/>
                <a:ext cx="7415325" cy="114266"/>
              </a:xfrm>
              <a:custGeom>
                <a:avLst/>
                <a:gdLst/>
                <a:ahLst/>
                <a:cxnLst/>
                <a:rect l="l" t="t" r="r" b="b"/>
                <a:pathLst>
                  <a:path w="7415325" h="114266">
                    <a:moveTo>
                      <a:pt x="0" y="0"/>
                    </a:moveTo>
                    <a:lnTo>
                      <a:pt x="7406184" y="0"/>
                    </a:lnTo>
                    <a:cubicBezTo>
                      <a:pt x="7408608" y="0"/>
                      <a:pt x="7410933" y="963"/>
                      <a:pt x="7412648" y="2678"/>
                    </a:cubicBezTo>
                    <a:cubicBezTo>
                      <a:pt x="7414362" y="4392"/>
                      <a:pt x="7415325" y="6717"/>
                      <a:pt x="7415325" y="9141"/>
                    </a:cubicBezTo>
                    <a:lnTo>
                      <a:pt x="7415325" y="105125"/>
                    </a:lnTo>
                    <a:cubicBezTo>
                      <a:pt x="7415325" y="107549"/>
                      <a:pt x="7414362" y="109874"/>
                      <a:pt x="7412648" y="111589"/>
                    </a:cubicBezTo>
                    <a:cubicBezTo>
                      <a:pt x="7410933" y="113303"/>
                      <a:pt x="7408608" y="114266"/>
                      <a:pt x="7406184" y="114266"/>
                    </a:cubicBezTo>
                    <a:lnTo>
                      <a:pt x="0" y="114266"/>
                    </a:lnTo>
                    <a:close/>
                  </a:path>
                </a:pathLst>
              </a:custGeom>
              <a:solidFill>
                <a:srgbClr val="FF7784"/>
              </a:solidFill>
            </p:spPr>
          </p:sp>
          <p:sp>
            <p:nvSpPr>
              <p:cNvPr id="98" name="Freeform 98"/>
              <p:cNvSpPr/>
              <p:nvPr/>
            </p:nvSpPr>
            <p:spPr>
              <a:xfrm>
                <a:off x="0" y="2013293"/>
                <a:ext cx="7784757" cy="114266"/>
              </a:xfrm>
              <a:custGeom>
                <a:avLst/>
                <a:gdLst/>
                <a:ahLst/>
                <a:cxnLst/>
                <a:rect l="l" t="t" r="r" b="b"/>
                <a:pathLst>
                  <a:path w="7784757" h="114266">
                    <a:moveTo>
                      <a:pt x="0" y="0"/>
                    </a:moveTo>
                    <a:lnTo>
                      <a:pt x="7775616" y="0"/>
                    </a:lnTo>
                    <a:cubicBezTo>
                      <a:pt x="7778041" y="0"/>
                      <a:pt x="7780365" y="964"/>
                      <a:pt x="7782080" y="2678"/>
                    </a:cubicBezTo>
                    <a:cubicBezTo>
                      <a:pt x="7783795" y="4392"/>
                      <a:pt x="7784757" y="6717"/>
                      <a:pt x="7784757" y="9142"/>
                    </a:cubicBezTo>
                    <a:lnTo>
                      <a:pt x="7784757" y="105125"/>
                    </a:lnTo>
                    <a:cubicBezTo>
                      <a:pt x="7784757" y="107550"/>
                      <a:pt x="7783795" y="109875"/>
                      <a:pt x="7782080" y="111589"/>
                    </a:cubicBezTo>
                    <a:cubicBezTo>
                      <a:pt x="7780365" y="113303"/>
                      <a:pt x="7778041" y="114266"/>
                      <a:pt x="7775616" y="114266"/>
                    </a:cubicBezTo>
                    <a:lnTo>
                      <a:pt x="0" y="114266"/>
                    </a:lnTo>
                    <a:close/>
                  </a:path>
                </a:pathLst>
              </a:custGeom>
              <a:solidFill>
                <a:srgbClr val="FF7784"/>
              </a:solidFill>
            </p:spPr>
          </p:sp>
        </p:grpSp>
      </p:grpSp>
      <p:sp>
        <p:nvSpPr>
          <p:cNvPr id="99" name="TextBox 99"/>
          <p:cNvSpPr txBox="1"/>
          <p:nvPr/>
        </p:nvSpPr>
        <p:spPr>
          <a:xfrm>
            <a:off x="3884455" y="1066034"/>
            <a:ext cx="4423310" cy="289503"/>
          </a:xfrm>
          <a:prstGeom prst="rect">
            <a:avLst/>
          </a:prstGeom>
        </p:spPr>
        <p:txBody>
          <a:bodyPr lIns="0" tIns="0" rIns="0" bIns="0" rtlCol="0" anchor="t">
            <a:spAutoFit/>
          </a:bodyPr>
          <a:lstStyle/>
          <a:p>
            <a:pPr algn="ctr">
              <a:lnSpc>
                <a:spcPts val="2427"/>
              </a:lnSpc>
            </a:pPr>
            <a:r>
              <a:rPr lang="en-US" sz="1733">
                <a:solidFill>
                  <a:srgbClr val="121A5D"/>
                </a:solidFill>
                <a:latin typeface="Canva Sans 1 Bold"/>
              </a:rPr>
              <a:t>Business Annual Report Concept</a:t>
            </a:r>
          </a:p>
        </p:txBody>
      </p:sp>
      <p:sp>
        <p:nvSpPr>
          <p:cNvPr id="100" name="TextBox 100"/>
          <p:cNvSpPr txBox="1"/>
          <p:nvPr/>
        </p:nvSpPr>
        <p:spPr>
          <a:xfrm>
            <a:off x="3884455" y="4256946"/>
            <a:ext cx="4423310" cy="227883"/>
          </a:xfrm>
          <a:prstGeom prst="rect">
            <a:avLst/>
          </a:prstGeom>
        </p:spPr>
        <p:txBody>
          <a:bodyPr lIns="0" tIns="0" rIns="0" bIns="0" rtlCol="0" anchor="t">
            <a:spAutoFit/>
          </a:bodyPr>
          <a:lstStyle/>
          <a:p>
            <a:pPr algn="ctr">
              <a:lnSpc>
                <a:spcPts val="1867"/>
              </a:lnSpc>
            </a:pPr>
            <a:r>
              <a:rPr lang="en-US" sz="1333">
                <a:solidFill>
                  <a:srgbClr val="121A5D"/>
                </a:solidFill>
                <a:latin typeface="Canva Sans 1 Bold"/>
              </a:rPr>
              <a:t>Annual Report</a:t>
            </a:r>
          </a:p>
        </p:txBody>
      </p:sp>
      <p:grpSp>
        <p:nvGrpSpPr>
          <p:cNvPr id="101" name="Group 101"/>
          <p:cNvGrpSpPr/>
          <p:nvPr/>
        </p:nvGrpSpPr>
        <p:grpSpPr>
          <a:xfrm>
            <a:off x="942805" y="2944039"/>
            <a:ext cx="1487991" cy="743995"/>
            <a:chOff x="0" y="0"/>
            <a:chExt cx="2975982" cy="1487991"/>
          </a:xfrm>
        </p:grpSpPr>
        <p:grpSp>
          <p:nvGrpSpPr>
            <p:cNvPr id="102" name="Group 102"/>
            <p:cNvGrpSpPr>
              <a:grpSpLocks noChangeAspect="1"/>
            </p:cNvGrpSpPr>
            <p:nvPr/>
          </p:nvGrpSpPr>
          <p:grpSpPr>
            <a:xfrm>
              <a:off x="0" y="0"/>
              <a:ext cx="2975982" cy="1487991"/>
              <a:chOff x="0" y="0"/>
              <a:chExt cx="2540000" cy="1270000"/>
            </a:xfrm>
          </p:grpSpPr>
          <p:sp>
            <p:nvSpPr>
              <p:cNvPr id="103" name="Freeform 103"/>
              <p:cNvSpPr/>
              <p:nvPr/>
            </p:nvSpPr>
            <p:spPr>
              <a:xfrm>
                <a:off x="0" y="5667"/>
                <a:ext cx="2540000" cy="1264333"/>
              </a:xfrm>
              <a:custGeom>
                <a:avLst/>
                <a:gdLst/>
                <a:ahLst/>
                <a:cxnLst/>
                <a:rect l="l" t="t" r="r" b="b"/>
                <a:pathLst>
                  <a:path w="2540000" h="1264333">
                    <a:moveTo>
                      <a:pt x="0" y="1264333"/>
                    </a:moveTo>
                    <a:cubicBezTo>
                      <a:pt x="3127" y="565148"/>
                      <a:pt x="570808" y="0"/>
                      <a:pt x="1270000" y="0"/>
                    </a:cubicBezTo>
                    <a:cubicBezTo>
                      <a:pt x="1969192" y="0"/>
                      <a:pt x="2536873" y="565148"/>
                      <a:pt x="2540000" y="1264333"/>
                    </a:cubicBezTo>
                    <a:lnTo>
                      <a:pt x="2032000" y="1264333"/>
                    </a:lnTo>
                    <a:cubicBezTo>
                      <a:pt x="2030124" y="844822"/>
                      <a:pt x="1689515" y="505733"/>
                      <a:pt x="1270000" y="505733"/>
                    </a:cubicBezTo>
                    <a:cubicBezTo>
                      <a:pt x="850485" y="505733"/>
                      <a:pt x="509876" y="844822"/>
                      <a:pt x="508000" y="1264333"/>
                    </a:cubicBezTo>
                    <a:close/>
                  </a:path>
                </a:pathLst>
              </a:custGeom>
              <a:solidFill>
                <a:srgbClr val="FFFFFF"/>
              </a:solidFill>
            </p:spPr>
          </p:sp>
          <p:sp>
            <p:nvSpPr>
              <p:cNvPr id="104" name="Freeform 104"/>
              <p:cNvSpPr/>
              <p:nvPr/>
            </p:nvSpPr>
            <p:spPr>
              <a:xfrm>
                <a:off x="0" y="-59143"/>
                <a:ext cx="1916483" cy="1329143"/>
              </a:xfrm>
              <a:custGeom>
                <a:avLst/>
                <a:gdLst/>
                <a:ahLst/>
                <a:cxnLst/>
                <a:rect l="l" t="t" r="r" b="b"/>
                <a:pathLst>
                  <a:path w="1916483" h="1329143">
                    <a:moveTo>
                      <a:pt x="0" y="1329143"/>
                    </a:moveTo>
                    <a:cubicBezTo>
                      <a:pt x="0" y="873039"/>
                      <a:pt x="244581" y="451962"/>
                      <a:pt x="640768" y="225981"/>
                    </a:cubicBezTo>
                    <a:cubicBezTo>
                      <a:pt x="1036954" y="0"/>
                      <a:pt x="1523895" y="3825"/>
                      <a:pt x="1916483" y="236001"/>
                    </a:cubicBezTo>
                    <a:lnTo>
                      <a:pt x="1657890" y="673258"/>
                    </a:lnTo>
                    <a:cubicBezTo>
                      <a:pt x="1422337" y="533952"/>
                      <a:pt x="1130172" y="531657"/>
                      <a:pt x="892460" y="667246"/>
                    </a:cubicBezTo>
                    <a:cubicBezTo>
                      <a:pt x="654749" y="802834"/>
                      <a:pt x="508000" y="1055481"/>
                      <a:pt x="508000" y="1329143"/>
                    </a:cubicBezTo>
                    <a:close/>
                  </a:path>
                </a:pathLst>
              </a:custGeom>
              <a:solidFill>
                <a:srgbClr val="717EEE"/>
              </a:solidFill>
            </p:spPr>
          </p:sp>
        </p:grpSp>
      </p:grpSp>
      <p:grpSp>
        <p:nvGrpSpPr>
          <p:cNvPr id="105" name="Group 105"/>
          <p:cNvGrpSpPr/>
          <p:nvPr/>
        </p:nvGrpSpPr>
        <p:grpSpPr>
          <a:xfrm>
            <a:off x="9126207" y="5171892"/>
            <a:ext cx="1487991" cy="743995"/>
            <a:chOff x="0" y="0"/>
            <a:chExt cx="2975982" cy="1487991"/>
          </a:xfrm>
        </p:grpSpPr>
        <p:grpSp>
          <p:nvGrpSpPr>
            <p:cNvPr id="106" name="Group 106"/>
            <p:cNvGrpSpPr>
              <a:grpSpLocks noChangeAspect="1"/>
            </p:cNvGrpSpPr>
            <p:nvPr/>
          </p:nvGrpSpPr>
          <p:grpSpPr>
            <a:xfrm>
              <a:off x="0" y="0"/>
              <a:ext cx="2975982" cy="1487991"/>
              <a:chOff x="0" y="0"/>
              <a:chExt cx="2540000" cy="1270000"/>
            </a:xfrm>
          </p:grpSpPr>
          <p:sp>
            <p:nvSpPr>
              <p:cNvPr id="107" name="Freeform 107"/>
              <p:cNvSpPr/>
              <p:nvPr/>
            </p:nvSpPr>
            <p:spPr>
              <a:xfrm>
                <a:off x="0" y="5667"/>
                <a:ext cx="2540000" cy="1264333"/>
              </a:xfrm>
              <a:custGeom>
                <a:avLst/>
                <a:gdLst/>
                <a:ahLst/>
                <a:cxnLst/>
                <a:rect l="l" t="t" r="r" b="b"/>
                <a:pathLst>
                  <a:path w="2540000" h="1264333">
                    <a:moveTo>
                      <a:pt x="0" y="1264333"/>
                    </a:moveTo>
                    <a:cubicBezTo>
                      <a:pt x="3127" y="565148"/>
                      <a:pt x="570808" y="0"/>
                      <a:pt x="1270000" y="0"/>
                    </a:cubicBezTo>
                    <a:cubicBezTo>
                      <a:pt x="1969192" y="0"/>
                      <a:pt x="2536873" y="565148"/>
                      <a:pt x="2540000" y="1264333"/>
                    </a:cubicBezTo>
                    <a:lnTo>
                      <a:pt x="2032000" y="1264333"/>
                    </a:lnTo>
                    <a:cubicBezTo>
                      <a:pt x="2030124" y="844822"/>
                      <a:pt x="1689515" y="505733"/>
                      <a:pt x="1270000" y="505733"/>
                    </a:cubicBezTo>
                    <a:cubicBezTo>
                      <a:pt x="850485" y="505733"/>
                      <a:pt x="509876" y="844822"/>
                      <a:pt x="508000" y="1264333"/>
                    </a:cubicBezTo>
                    <a:close/>
                  </a:path>
                </a:pathLst>
              </a:custGeom>
              <a:solidFill>
                <a:srgbClr val="FFFFFF"/>
              </a:solidFill>
            </p:spPr>
          </p:sp>
          <p:sp>
            <p:nvSpPr>
              <p:cNvPr id="108" name="Freeform 108"/>
              <p:cNvSpPr/>
              <p:nvPr/>
            </p:nvSpPr>
            <p:spPr>
              <a:xfrm>
                <a:off x="0" y="-59143"/>
                <a:ext cx="1916483" cy="1329143"/>
              </a:xfrm>
              <a:custGeom>
                <a:avLst/>
                <a:gdLst/>
                <a:ahLst/>
                <a:cxnLst/>
                <a:rect l="l" t="t" r="r" b="b"/>
                <a:pathLst>
                  <a:path w="1916483" h="1329143">
                    <a:moveTo>
                      <a:pt x="0" y="1329143"/>
                    </a:moveTo>
                    <a:cubicBezTo>
                      <a:pt x="0" y="873039"/>
                      <a:pt x="244581" y="451962"/>
                      <a:pt x="640768" y="225981"/>
                    </a:cubicBezTo>
                    <a:cubicBezTo>
                      <a:pt x="1036954" y="0"/>
                      <a:pt x="1523895" y="3825"/>
                      <a:pt x="1916483" y="236001"/>
                    </a:cubicBezTo>
                    <a:lnTo>
                      <a:pt x="1657890" y="673258"/>
                    </a:lnTo>
                    <a:cubicBezTo>
                      <a:pt x="1422337" y="533952"/>
                      <a:pt x="1130172" y="531657"/>
                      <a:pt x="892460" y="667246"/>
                    </a:cubicBezTo>
                    <a:cubicBezTo>
                      <a:pt x="654749" y="802834"/>
                      <a:pt x="508000" y="1055481"/>
                      <a:pt x="508000" y="1329143"/>
                    </a:cubicBezTo>
                    <a:close/>
                  </a:path>
                </a:pathLst>
              </a:custGeom>
              <a:solidFill>
                <a:srgbClr val="50D0BC"/>
              </a:solidFill>
            </p:spPr>
          </p:sp>
        </p:grpSp>
      </p:grpSp>
      <p:grpSp>
        <p:nvGrpSpPr>
          <p:cNvPr id="109" name="Group 109"/>
          <p:cNvGrpSpPr/>
          <p:nvPr/>
        </p:nvGrpSpPr>
        <p:grpSpPr>
          <a:xfrm>
            <a:off x="961855" y="987964"/>
            <a:ext cx="527019" cy="520821"/>
            <a:chOff x="0" y="0"/>
            <a:chExt cx="1054037" cy="1041642"/>
          </a:xfrm>
        </p:grpSpPr>
        <p:grpSp>
          <p:nvGrpSpPr>
            <p:cNvPr id="110" name="Group 110"/>
            <p:cNvGrpSpPr/>
            <p:nvPr/>
          </p:nvGrpSpPr>
          <p:grpSpPr>
            <a:xfrm>
              <a:off x="60613" y="0"/>
              <a:ext cx="932812" cy="932812"/>
              <a:chOff x="0" y="0"/>
              <a:chExt cx="812800" cy="812800"/>
            </a:xfrm>
          </p:grpSpPr>
          <p:sp>
            <p:nvSpPr>
              <p:cNvPr id="111" name="Freeform 111"/>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112" name="TextBox 11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13" name="Group 113"/>
            <p:cNvGrpSpPr/>
            <p:nvPr/>
          </p:nvGrpSpPr>
          <p:grpSpPr>
            <a:xfrm rot="-10800000">
              <a:off x="0" y="303223"/>
              <a:ext cx="1054037" cy="738419"/>
              <a:chOff x="0" y="0"/>
              <a:chExt cx="812800" cy="569418"/>
            </a:xfrm>
          </p:grpSpPr>
          <p:sp>
            <p:nvSpPr>
              <p:cNvPr id="114" name="Freeform 114"/>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115" name="TextBox 115"/>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grpSp>
        <p:nvGrpSpPr>
          <p:cNvPr id="116" name="Group 116"/>
          <p:cNvGrpSpPr/>
          <p:nvPr/>
        </p:nvGrpSpPr>
        <p:grpSpPr>
          <a:xfrm>
            <a:off x="9148957" y="836085"/>
            <a:ext cx="508560" cy="672699"/>
            <a:chOff x="0" y="0"/>
            <a:chExt cx="1017120" cy="1345399"/>
          </a:xfrm>
        </p:grpSpPr>
        <p:grpSp>
          <p:nvGrpSpPr>
            <p:cNvPr id="117" name="Group 117"/>
            <p:cNvGrpSpPr/>
            <p:nvPr/>
          </p:nvGrpSpPr>
          <p:grpSpPr>
            <a:xfrm>
              <a:off x="42154" y="0"/>
              <a:ext cx="932812" cy="932812"/>
              <a:chOff x="0" y="0"/>
              <a:chExt cx="812800" cy="812800"/>
            </a:xfrm>
          </p:grpSpPr>
          <p:sp>
            <p:nvSpPr>
              <p:cNvPr id="118" name="Freeform 118"/>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119" name="TextBox 11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20" name="Group 120"/>
            <p:cNvGrpSpPr/>
            <p:nvPr/>
          </p:nvGrpSpPr>
          <p:grpSpPr>
            <a:xfrm>
              <a:off x="0" y="328279"/>
              <a:ext cx="1017120" cy="1017120"/>
              <a:chOff x="0" y="0"/>
              <a:chExt cx="812800" cy="812800"/>
            </a:xfrm>
          </p:grpSpPr>
          <p:sp>
            <p:nvSpPr>
              <p:cNvPr id="121" name="Freeform 121"/>
              <p:cNvSpPr/>
              <p:nvPr/>
            </p:nvSpPr>
            <p:spPr>
              <a:xfrm>
                <a:off x="16065"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122" name="TextBox 122"/>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nvGrpSpPr>
          <p:cNvPr id="123" name="Group 123"/>
          <p:cNvGrpSpPr/>
          <p:nvPr/>
        </p:nvGrpSpPr>
        <p:grpSpPr>
          <a:xfrm>
            <a:off x="961855" y="4346476"/>
            <a:ext cx="527019" cy="550290"/>
            <a:chOff x="0" y="0"/>
            <a:chExt cx="1054037" cy="1100580"/>
          </a:xfrm>
        </p:grpSpPr>
        <p:grpSp>
          <p:nvGrpSpPr>
            <p:cNvPr id="124" name="Group 124"/>
            <p:cNvGrpSpPr/>
            <p:nvPr/>
          </p:nvGrpSpPr>
          <p:grpSpPr>
            <a:xfrm rot="-10800000">
              <a:off x="0" y="362161"/>
              <a:ext cx="1054037" cy="738419"/>
              <a:chOff x="0" y="0"/>
              <a:chExt cx="812800" cy="569418"/>
            </a:xfrm>
          </p:grpSpPr>
          <p:sp>
            <p:nvSpPr>
              <p:cNvPr id="125" name="Freeform 125"/>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solidFill>
            </p:spPr>
          </p:sp>
          <p:sp>
            <p:nvSpPr>
              <p:cNvPr id="126" name="TextBox 126"/>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nvGrpSpPr>
            <p:cNvPr id="127" name="Group 127"/>
            <p:cNvGrpSpPr/>
            <p:nvPr/>
          </p:nvGrpSpPr>
          <p:grpSpPr>
            <a:xfrm>
              <a:off x="125675" y="0"/>
              <a:ext cx="802687" cy="934035"/>
              <a:chOff x="0" y="0"/>
              <a:chExt cx="698500" cy="812800"/>
            </a:xfrm>
          </p:grpSpPr>
          <p:sp>
            <p:nvSpPr>
              <p:cNvPr id="128" name="Freeform 128"/>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BB54">
                  <a:alpha val="74902"/>
                </a:srgbClr>
              </a:solidFill>
            </p:spPr>
          </p:sp>
          <p:sp>
            <p:nvSpPr>
              <p:cNvPr id="129" name="TextBox 129"/>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130" name="Group 130"/>
          <p:cNvGrpSpPr/>
          <p:nvPr/>
        </p:nvGrpSpPr>
        <p:grpSpPr>
          <a:xfrm>
            <a:off x="9148957" y="3201103"/>
            <a:ext cx="550913" cy="566003"/>
            <a:chOff x="0" y="0"/>
            <a:chExt cx="1101825" cy="1132006"/>
          </a:xfrm>
        </p:grpSpPr>
        <p:grpSp>
          <p:nvGrpSpPr>
            <p:cNvPr id="131" name="Group 131"/>
            <p:cNvGrpSpPr/>
            <p:nvPr/>
          </p:nvGrpSpPr>
          <p:grpSpPr>
            <a:xfrm>
              <a:off x="0" y="197970"/>
              <a:ext cx="802687" cy="934035"/>
              <a:chOff x="0" y="0"/>
              <a:chExt cx="698500" cy="812800"/>
            </a:xfrm>
          </p:grpSpPr>
          <p:sp>
            <p:nvSpPr>
              <p:cNvPr id="132" name="Freeform 132"/>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50D0BC"/>
              </a:solidFill>
            </p:spPr>
          </p:sp>
          <p:sp>
            <p:nvSpPr>
              <p:cNvPr id="133" name="TextBox 133"/>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nvGrpSpPr>
            <p:cNvPr id="134" name="Group 134"/>
            <p:cNvGrpSpPr/>
            <p:nvPr/>
          </p:nvGrpSpPr>
          <p:grpSpPr>
            <a:xfrm>
              <a:off x="299138" y="0"/>
              <a:ext cx="802687" cy="934035"/>
              <a:chOff x="0" y="0"/>
              <a:chExt cx="698500" cy="812800"/>
            </a:xfrm>
          </p:grpSpPr>
          <p:sp>
            <p:nvSpPr>
              <p:cNvPr id="135" name="Freeform 135"/>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7784">
                  <a:alpha val="74902"/>
                </a:srgbClr>
              </a:solidFill>
            </p:spPr>
          </p:sp>
          <p:sp>
            <p:nvSpPr>
              <p:cNvPr id="136" name="TextBox 136"/>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sp>
        <p:nvSpPr>
          <p:cNvPr id="137" name="Freeform 137"/>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8" name="Freeform 138"/>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714086" y="1801191"/>
            <a:ext cx="9309514" cy="2057400"/>
            <a:chOff x="0" y="0"/>
            <a:chExt cx="1681008" cy="812800"/>
          </a:xfrm>
        </p:grpSpPr>
        <p:sp>
          <p:nvSpPr>
            <p:cNvPr id="9" name="Freeform 9"/>
            <p:cNvSpPr/>
            <p:nvPr/>
          </p:nvSpPr>
          <p:spPr>
            <a:xfrm>
              <a:off x="0" y="0"/>
              <a:ext cx="1681008" cy="812800"/>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sp>
          <p:nvSpPr>
            <p:cNvPr id="10" name="TextBox 10"/>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sp>
        <p:nvSpPr>
          <p:cNvPr id="53" name="Oval 17">
            <a:extLst>
              <a:ext uri="{FF2B5EF4-FFF2-40B4-BE49-F238E27FC236}">
                <a16:creationId xmlns:a16="http://schemas.microsoft.com/office/drawing/2014/main" id="{369F93DD-2F61-8C1E-4760-357154DB37E4}"/>
              </a:ext>
            </a:extLst>
          </p:cNvPr>
          <p:cNvSpPr>
            <a:spLocks noChangeArrowheads="1"/>
          </p:cNvSpPr>
          <p:nvPr/>
        </p:nvSpPr>
        <p:spPr bwMode="auto">
          <a:xfrm>
            <a:off x="2058216" y="2268157"/>
            <a:ext cx="1143000" cy="1143000"/>
          </a:xfrm>
          <a:prstGeom prst="ellipse">
            <a:avLst/>
          </a:prstGeom>
          <a:solidFill>
            <a:srgbClr val="FF7784"/>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11" name="Freeform 11"/>
          <p:cNvSpPr>
            <a:spLocks noGrp="1" noRot="1" noMove="1" noResize="1" noEditPoints="1" noAdjustHandles="1" noChangeArrowheads="1" noChangeShapeType="1"/>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2" name="Group 12"/>
          <p:cNvGrpSpPr/>
          <p:nvPr/>
        </p:nvGrpSpPr>
        <p:grpSpPr>
          <a:xfrm>
            <a:off x="1714086" y="4114800"/>
            <a:ext cx="9309514" cy="2057400"/>
            <a:chOff x="0" y="0"/>
            <a:chExt cx="1681008" cy="812800"/>
          </a:xfrm>
        </p:grpSpPr>
        <p:sp>
          <p:nvSpPr>
            <p:cNvPr id="13" name="Freeform 13"/>
            <p:cNvSpPr/>
            <p:nvPr/>
          </p:nvSpPr>
          <p:spPr>
            <a:xfrm>
              <a:off x="0" y="0"/>
              <a:ext cx="1681008" cy="812800"/>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sp>
          <p:nvSpPr>
            <p:cNvPr id="14" name="TextBox 14"/>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38" name="Group 38"/>
          <p:cNvGrpSpPr/>
          <p:nvPr/>
        </p:nvGrpSpPr>
        <p:grpSpPr>
          <a:xfrm>
            <a:off x="3420600" y="2126206"/>
            <a:ext cx="6607320" cy="957012"/>
            <a:chOff x="0" y="-47625"/>
            <a:chExt cx="4005308" cy="1914024"/>
          </a:xfrm>
        </p:grpSpPr>
        <p:sp>
          <p:nvSpPr>
            <p:cNvPr id="39" name="TextBox 39"/>
            <p:cNvSpPr txBox="1"/>
            <p:nvPr/>
          </p:nvSpPr>
          <p:spPr>
            <a:xfrm>
              <a:off x="0" y="-47625"/>
              <a:ext cx="3612009" cy="527966"/>
            </a:xfrm>
            <a:prstGeom prst="rect">
              <a:avLst/>
            </a:prstGeom>
          </p:spPr>
          <p:txBody>
            <a:bodyPr lIns="0" tIns="0" rIns="0" bIns="0" rtlCol="0" anchor="t">
              <a:spAutoFit/>
            </a:bodyPr>
            <a:lstStyle/>
            <a:p>
              <a:pPr>
                <a:lnSpc>
                  <a:spcPts val="1867"/>
                </a:lnSpc>
              </a:pPr>
              <a:r>
                <a:rPr lang="en-US" sz="2400" dirty="0">
                  <a:solidFill>
                    <a:srgbClr val="121A5D"/>
                  </a:solidFill>
                  <a:latin typeface="Canva Sans 1 Bold"/>
                </a:rPr>
                <a:t>Background</a:t>
              </a:r>
            </a:p>
          </p:txBody>
        </p:sp>
        <p:sp>
          <p:nvSpPr>
            <p:cNvPr id="40" name="TextBox 40"/>
            <p:cNvSpPr txBox="1"/>
            <p:nvPr/>
          </p:nvSpPr>
          <p:spPr>
            <a:xfrm>
              <a:off x="0" y="700183"/>
              <a:ext cx="4005308" cy="1166216"/>
            </a:xfrm>
            <a:prstGeom prst="rect">
              <a:avLst/>
            </a:prstGeom>
          </p:spPr>
          <p:txBody>
            <a:bodyPr wrap="square" lIns="0" tIns="0" rIns="0" bIns="0" rtlCol="0" anchor="t">
              <a:spAutoFit/>
            </a:bodyPr>
            <a:lstStyle/>
            <a:p>
              <a:pPr>
                <a:lnSpc>
                  <a:spcPts val="1500"/>
                </a:lnSpc>
                <a:spcBef>
                  <a:spcPts val="300"/>
                </a:spcBef>
              </a:pPr>
              <a:r>
                <a:rPr lang="en-US" sz="1600" dirty="0">
                  <a:solidFill>
                    <a:srgbClr val="121A5D"/>
                  </a:solidFill>
                  <a:latin typeface="Canva Sans 1"/>
                </a:rPr>
                <a:t>In today's era of abundant data availability, investors have the opportunity to make well-informed decisions by leveraging historical trends and real-time news information.</a:t>
              </a:r>
            </a:p>
          </p:txBody>
        </p:sp>
      </p:grpSp>
      <p:grpSp>
        <p:nvGrpSpPr>
          <p:cNvPr id="41" name="Group 41"/>
          <p:cNvGrpSpPr/>
          <p:nvPr/>
        </p:nvGrpSpPr>
        <p:grpSpPr>
          <a:xfrm>
            <a:off x="3420600" y="4683654"/>
            <a:ext cx="7014140" cy="1265742"/>
            <a:chOff x="0" y="-47625"/>
            <a:chExt cx="4362525" cy="2531481"/>
          </a:xfrm>
        </p:grpSpPr>
        <p:sp>
          <p:nvSpPr>
            <p:cNvPr id="42" name="TextBox 42"/>
            <p:cNvSpPr txBox="1"/>
            <p:nvPr/>
          </p:nvSpPr>
          <p:spPr>
            <a:xfrm>
              <a:off x="0" y="-47625"/>
              <a:ext cx="3612009" cy="527965"/>
            </a:xfrm>
            <a:prstGeom prst="rect">
              <a:avLst/>
            </a:prstGeom>
          </p:spPr>
          <p:txBody>
            <a:bodyPr lIns="0" tIns="0" rIns="0" bIns="0" rtlCol="0" anchor="t">
              <a:spAutoFit/>
            </a:bodyPr>
            <a:lstStyle/>
            <a:p>
              <a:pPr>
                <a:lnSpc>
                  <a:spcPts val="1867"/>
                </a:lnSpc>
              </a:pPr>
              <a:r>
                <a:rPr lang="en-US" sz="2400" dirty="0">
                  <a:solidFill>
                    <a:srgbClr val="121A5D"/>
                  </a:solidFill>
                  <a:latin typeface="Canva Sans 1 Bold"/>
                </a:rPr>
                <a:t>Objective</a:t>
              </a:r>
            </a:p>
          </p:txBody>
        </p:sp>
        <p:sp>
          <p:nvSpPr>
            <p:cNvPr id="43" name="TextBox 43"/>
            <p:cNvSpPr txBox="1"/>
            <p:nvPr/>
          </p:nvSpPr>
          <p:spPr>
            <a:xfrm>
              <a:off x="0" y="602188"/>
              <a:ext cx="4362525" cy="1881668"/>
            </a:xfrm>
            <a:prstGeom prst="rect">
              <a:avLst/>
            </a:prstGeom>
          </p:spPr>
          <p:txBody>
            <a:bodyPr lIns="0" tIns="0" rIns="0" bIns="0" rtlCol="0" anchor="t">
              <a:spAutoFit/>
            </a:bodyPr>
            <a:lstStyle/>
            <a:p>
              <a:pPr>
                <a:lnSpc>
                  <a:spcPts val="1500"/>
                </a:lnSpc>
              </a:pPr>
              <a:r>
                <a:rPr lang="en-US" sz="1600" dirty="0">
                  <a:solidFill>
                    <a:srgbClr val="121A5D"/>
                  </a:solidFill>
                  <a:latin typeface="Canva Sans 1"/>
                </a:rPr>
                <a:t>Our project aims to enhance stock price prediction by employing a comprehensive quantitative and qualitative approach create a predictive model which allows us to harness the power of ubiquitous data to empower investors of all scales in making more accurate and effective investment decisions.</a:t>
              </a:r>
            </a:p>
            <a:p>
              <a:pPr>
                <a:lnSpc>
                  <a:spcPts val="1500"/>
                </a:lnSpc>
              </a:pPr>
              <a:endParaRPr lang="en-US" sz="800" dirty="0">
                <a:solidFill>
                  <a:srgbClr val="121A5D"/>
                </a:solidFill>
                <a:latin typeface="Canva Sans 1"/>
              </a:endParaRPr>
            </a:p>
          </p:txBody>
        </p:sp>
      </p:grpSp>
      <p:sp>
        <p:nvSpPr>
          <p:cNvPr id="48" name="TextBox 48"/>
          <p:cNvSpPr txBox="1"/>
          <p:nvPr/>
        </p:nvSpPr>
        <p:spPr>
          <a:xfrm>
            <a:off x="3679808" y="533400"/>
            <a:ext cx="4727731" cy="396904"/>
          </a:xfrm>
          <a:prstGeom prst="rect">
            <a:avLst/>
          </a:prstGeom>
        </p:spPr>
        <p:txBody>
          <a:bodyPr lIns="0" tIns="0" rIns="0" bIns="0" rtlCol="0" anchor="t">
            <a:spAutoFit/>
          </a:bodyPr>
          <a:lstStyle/>
          <a:p>
            <a:pPr algn="ctr">
              <a:lnSpc>
                <a:spcPts val="2987"/>
              </a:lnSpc>
            </a:pPr>
            <a:r>
              <a:rPr lang="en-US" sz="3200" b="1" dirty="0">
                <a:solidFill>
                  <a:srgbClr val="121A5D"/>
                </a:solidFill>
                <a:latin typeface="Canva Sans 1 Bold"/>
              </a:rPr>
              <a:t>Introduction</a:t>
            </a:r>
          </a:p>
        </p:txBody>
      </p:sp>
      <p:sp>
        <p:nvSpPr>
          <p:cNvPr id="50" name="Freeform 50"/>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1" name="Freeform 51"/>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2" name="Freeform 123">
            <a:extLst>
              <a:ext uri="{FF2B5EF4-FFF2-40B4-BE49-F238E27FC236}">
                <a16:creationId xmlns:a16="http://schemas.microsoft.com/office/drawing/2014/main" id="{CD12F879-0C9D-4CA3-298E-C5B61FE67A6D}"/>
              </a:ext>
            </a:extLst>
          </p:cNvPr>
          <p:cNvSpPr>
            <a:spLocks noEditPoints="1"/>
          </p:cNvSpPr>
          <p:nvPr/>
        </p:nvSpPr>
        <p:spPr bwMode="auto">
          <a:xfrm>
            <a:off x="2321360" y="2584195"/>
            <a:ext cx="627358" cy="491391"/>
          </a:xfrm>
          <a:custGeom>
            <a:avLst/>
            <a:gdLst>
              <a:gd name="T0" fmla="*/ 385 w 607"/>
              <a:gd name="T1" fmla="*/ 140 h 476"/>
              <a:gd name="T2" fmla="*/ 277 w 607"/>
              <a:gd name="T3" fmla="*/ 41 h 476"/>
              <a:gd name="T4" fmla="*/ 224 w 607"/>
              <a:gd name="T5" fmla="*/ 58 h 476"/>
              <a:gd name="T6" fmla="*/ 4 w 607"/>
              <a:gd name="T7" fmla="*/ 1 h 476"/>
              <a:gd name="T8" fmla="*/ 0 w 607"/>
              <a:gd name="T9" fmla="*/ 469 h 476"/>
              <a:gd name="T10" fmla="*/ 607 w 607"/>
              <a:gd name="T11" fmla="*/ 469 h 476"/>
              <a:gd name="T12" fmla="*/ 600 w 607"/>
              <a:gd name="T13" fmla="*/ 165 h 476"/>
              <a:gd name="T14" fmla="*/ 260 w 607"/>
              <a:gd name="T15" fmla="*/ 61 h 476"/>
              <a:gd name="T16" fmla="*/ 222 w 607"/>
              <a:gd name="T17" fmla="*/ 187 h 476"/>
              <a:gd name="T18" fmla="*/ 222 w 607"/>
              <a:gd name="T19" fmla="*/ 73 h 476"/>
              <a:gd name="T20" fmla="*/ 162 w 607"/>
              <a:gd name="T21" fmla="*/ 206 h 476"/>
              <a:gd name="T22" fmla="*/ 185 w 607"/>
              <a:gd name="T23" fmla="*/ 199 h 476"/>
              <a:gd name="T24" fmla="*/ 125 w 607"/>
              <a:gd name="T25" fmla="*/ 103 h 476"/>
              <a:gd name="T26" fmla="*/ 111 w 607"/>
              <a:gd name="T27" fmla="*/ 214 h 476"/>
              <a:gd name="T28" fmla="*/ 111 w 607"/>
              <a:gd name="T29" fmla="*/ 101 h 476"/>
              <a:gd name="T30" fmla="*/ 51 w 607"/>
              <a:gd name="T31" fmla="*/ 173 h 476"/>
              <a:gd name="T32" fmla="*/ 74 w 607"/>
              <a:gd name="T33" fmla="*/ 188 h 476"/>
              <a:gd name="T34" fmla="*/ 371 w 607"/>
              <a:gd name="T35" fmla="*/ 146 h 476"/>
              <a:gd name="T36" fmla="*/ 334 w 607"/>
              <a:gd name="T37" fmla="*/ 238 h 476"/>
              <a:gd name="T38" fmla="*/ 334 w 607"/>
              <a:gd name="T39" fmla="*/ 111 h 476"/>
              <a:gd name="T40" fmla="*/ 533 w 607"/>
              <a:gd name="T41" fmla="*/ 179 h 476"/>
              <a:gd name="T42" fmla="*/ 533 w 607"/>
              <a:gd name="T43" fmla="*/ 310 h 476"/>
              <a:gd name="T44" fmla="*/ 496 w 607"/>
              <a:gd name="T45" fmla="*/ 179 h 476"/>
              <a:gd name="T46" fmla="*/ 482 w 607"/>
              <a:gd name="T47" fmla="*/ 322 h 476"/>
              <a:gd name="T48" fmla="*/ 482 w 607"/>
              <a:gd name="T49" fmla="*/ 179 h 476"/>
              <a:gd name="T50" fmla="*/ 422 w 607"/>
              <a:gd name="T51" fmla="*/ 336 h 476"/>
              <a:gd name="T52" fmla="*/ 445 w 607"/>
              <a:gd name="T53" fmla="*/ 330 h 476"/>
              <a:gd name="T54" fmla="*/ 570 w 607"/>
              <a:gd name="T55" fmla="*/ 179 h 476"/>
              <a:gd name="T56" fmla="*/ 408 w 607"/>
              <a:gd name="T57" fmla="*/ 179 h 476"/>
              <a:gd name="T58" fmla="*/ 385 w 607"/>
              <a:gd name="T59" fmla="*/ 305 h 476"/>
              <a:gd name="T60" fmla="*/ 408 w 607"/>
              <a:gd name="T61" fmla="*/ 179 h 476"/>
              <a:gd name="T62" fmla="*/ 297 w 607"/>
              <a:gd name="T63" fmla="*/ 189 h 476"/>
              <a:gd name="T64" fmla="*/ 282 w 607"/>
              <a:gd name="T65" fmla="*/ 172 h 476"/>
              <a:gd name="T66" fmla="*/ 279 w 607"/>
              <a:gd name="T67" fmla="*/ 170 h 476"/>
              <a:gd name="T68" fmla="*/ 277 w 607"/>
              <a:gd name="T69" fmla="*/ 171 h 476"/>
              <a:gd name="T70" fmla="*/ 277 w 607"/>
              <a:gd name="T71" fmla="*/ 56 h 476"/>
              <a:gd name="T72" fmla="*/ 37 w 607"/>
              <a:gd name="T73" fmla="*/ 163 h 476"/>
              <a:gd name="T74" fmla="*/ 593 w 607"/>
              <a:gd name="T75" fmla="*/ 462 h 476"/>
              <a:gd name="T76" fmla="*/ 77 w 607"/>
              <a:gd name="T77" fmla="*/ 207 h 476"/>
              <a:gd name="T78" fmla="*/ 114 w 607"/>
              <a:gd name="T79" fmla="*/ 233 h 476"/>
              <a:gd name="T80" fmla="*/ 117 w 607"/>
              <a:gd name="T81" fmla="*/ 234 h 476"/>
              <a:gd name="T82" fmla="*/ 118 w 607"/>
              <a:gd name="T83" fmla="*/ 234 h 476"/>
              <a:gd name="T84" fmla="*/ 120 w 607"/>
              <a:gd name="T85" fmla="*/ 233 h 476"/>
              <a:gd name="T86" fmla="*/ 404 w 607"/>
              <a:gd name="T87" fmla="*/ 352 h 476"/>
              <a:gd name="T88" fmla="*/ 406 w 607"/>
              <a:gd name="T89" fmla="*/ 353 h 476"/>
              <a:gd name="T90" fmla="*/ 408 w 607"/>
              <a:gd name="T91" fmla="*/ 353 h 476"/>
              <a:gd name="T92" fmla="*/ 415 w 607"/>
              <a:gd name="T93" fmla="*/ 353 h 476"/>
              <a:gd name="T94" fmla="*/ 454 w 607"/>
              <a:gd name="T95" fmla="*/ 343 h 476"/>
              <a:gd name="T96" fmla="*/ 565 w 607"/>
              <a:gd name="T97" fmla="*/ 317 h 476"/>
              <a:gd name="T98" fmla="*/ 593 w 607"/>
              <a:gd name="T99" fmla="*/ 462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7" h="476">
                <a:moveTo>
                  <a:pt x="600" y="165"/>
                </a:moveTo>
                <a:cubicBezTo>
                  <a:pt x="411" y="165"/>
                  <a:pt x="411" y="165"/>
                  <a:pt x="411" y="165"/>
                </a:cubicBezTo>
                <a:cubicBezTo>
                  <a:pt x="385" y="140"/>
                  <a:pt x="385" y="140"/>
                  <a:pt x="385" y="140"/>
                </a:cubicBezTo>
                <a:cubicBezTo>
                  <a:pt x="384" y="138"/>
                  <a:pt x="382" y="136"/>
                  <a:pt x="380" y="135"/>
                </a:cubicBezTo>
                <a:cubicBezTo>
                  <a:pt x="283" y="43"/>
                  <a:pt x="283" y="43"/>
                  <a:pt x="283" y="43"/>
                </a:cubicBezTo>
                <a:cubicBezTo>
                  <a:pt x="282" y="41"/>
                  <a:pt x="279" y="41"/>
                  <a:pt x="277" y="41"/>
                </a:cubicBezTo>
                <a:cubicBezTo>
                  <a:pt x="232" y="55"/>
                  <a:pt x="232" y="55"/>
                  <a:pt x="232" y="55"/>
                </a:cubicBezTo>
                <a:cubicBezTo>
                  <a:pt x="231" y="55"/>
                  <a:pt x="230" y="55"/>
                  <a:pt x="229" y="55"/>
                </a:cubicBezTo>
                <a:cubicBezTo>
                  <a:pt x="227" y="55"/>
                  <a:pt x="225" y="56"/>
                  <a:pt x="224" y="58"/>
                </a:cubicBezTo>
                <a:cubicBezTo>
                  <a:pt x="120" y="90"/>
                  <a:pt x="120" y="90"/>
                  <a:pt x="120" y="90"/>
                </a:cubicBezTo>
                <a:cubicBezTo>
                  <a:pt x="11" y="2"/>
                  <a:pt x="11" y="2"/>
                  <a:pt x="11" y="2"/>
                </a:cubicBezTo>
                <a:cubicBezTo>
                  <a:pt x="9" y="1"/>
                  <a:pt x="6" y="0"/>
                  <a:pt x="4" y="1"/>
                </a:cubicBezTo>
                <a:cubicBezTo>
                  <a:pt x="1" y="3"/>
                  <a:pt x="0" y="5"/>
                  <a:pt x="0" y="8"/>
                </a:cubicBezTo>
                <a:cubicBezTo>
                  <a:pt x="0" y="151"/>
                  <a:pt x="0" y="151"/>
                  <a:pt x="0" y="151"/>
                </a:cubicBezTo>
                <a:cubicBezTo>
                  <a:pt x="0" y="469"/>
                  <a:pt x="0" y="469"/>
                  <a:pt x="0" y="469"/>
                </a:cubicBezTo>
                <a:cubicBezTo>
                  <a:pt x="0" y="473"/>
                  <a:pt x="3" y="476"/>
                  <a:pt x="7" y="476"/>
                </a:cubicBezTo>
                <a:cubicBezTo>
                  <a:pt x="600" y="476"/>
                  <a:pt x="600" y="476"/>
                  <a:pt x="600" y="476"/>
                </a:cubicBezTo>
                <a:cubicBezTo>
                  <a:pt x="604" y="476"/>
                  <a:pt x="607" y="473"/>
                  <a:pt x="607" y="469"/>
                </a:cubicBezTo>
                <a:cubicBezTo>
                  <a:pt x="607" y="301"/>
                  <a:pt x="607" y="301"/>
                  <a:pt x="607" y="301"/>
                </a:cubicBezTo>
                <a:cubicBezTo>
                  <a:pt x="607" y="172"/>
                  <a:pt x="607" y="172"/>
                  <a:pt x="607" y="172"/>
                </a:cubicBezTo>
                <a:cubicBezTo>
                  <a:pt x="607" y="168"/>
                  <a:pt x="604" y="165"/>
                  <a:pt x="600" y="165"/>
                </a:cubicBezTo>
                <a:close/>
                <a:moveTo>
                  <a:pt x="236" y="183"/>
                </a:moveTo>
                <a:cubicBezTo>
                  <a:pt x="236" y="68"/>
                  <a:pt x="236" y="68"/>
                  <a:pt x="236" y="68"/>
                </a:cubicBezTo>
                <a:cubicBezTo>
                  <a:pt x="260" y="61"/>
                  <a:pt x="260" y="61"/>
                  <a:pt x="260" y="61"/>
                </a:cubicBezTo>
                <a:cubicBezTo>
                  <a:pt x="260" y="176"/>
                  <a:pt x="260" y="176"/>
                  <a:pt x="260" y="176"/>
                </a:cubicBezTo>
                <a:lnTo>
                  <a:pt x="236" y="183"/>
                </a:lnTo>
                <a:close/>
                <a:moveTo>
                  <a:pt x="222" y="187"/>
                </a:moveTo>
                <a:cubicBezTo>
                  <a:pt x="199" y="194"/>
                  <a:pt x="199" y="194"/>
                  <a:pt x="199" y="194"/>
                </a:cubicBezTo>
                <a:cubicBezTo>
                  <a:pt x="199" y="80"/>
                  <a:pt x="199" y="80"/>
                  <a:pt x="199" y="80"/>
                </a:cubicBezTo>
                <a:cubicBezTo>
                  <a:pt x="222" y="73"/>
                  <a:pt x="222" y="73"/>
                  <a:pt x="222" y="73"/>
                </a:cubicBezTo>
                <a:lnTo>
                  <a:pt x="222" y="187"/>
                </a:lnTo>
                <a:close/>
                <a:moveTo>
                  <a:pt x="185" y="199"/>
                </a:moveTo>
                <a:cubicBezTo>
                  <a:pt x="162" y="206"/>
                  <a:pt x="162" y="206"/>
                  <a:pt x="162" y="206"/>
                </a:cubicBezTo>
                <a:cubicBezTo>
                  <a:pt x="162" y="91"/>
                  <a:pt x="162" y="91"/>
                  <a:pt x="162" y="91"/>
                </a:cubicBezTo>
                <a:cubicBezTo>
                  <a:pt x="185" y="84"/>
                  <a:pt x="185" y="84"/>
                  <a:pt x="185" y="84"/>
                </a:cubicBezTo>
                <a:lnTo>
                  <a:pt x="185" y="199"/>
                </a:lnTo>
                <a:close/>
                <a:moveTo>
                  <a:pt x="148" y="210"/>
                </a:moveTo>
                <a:cubicBezTo>
                  <a:pt x="125" y="217"/>
                  <a:pt x="125" y="217"/>
                  <a:pt x="125" y="217"/>
                </a:cubicBezTo>
                <a:cubicBezTo>
                  <a:pt x="125" y="103"/>
                  <a:pt x="125" y="103"/>
                  <a:pt x="125" y="103"/>
                </a:cubicBezTo>
                <a:cubicBezTo>
                  <a:pt x="148" y="96"/>
                  <a:pt x="148" y="96"/>
                  <a:pt x="148" y="96"/>
                </a:cubicBezTo>
                <a:lnTo>
                  <a:pt x="148" y="210"/>
                </a:lnTo>
                <a:close/>
                <a:moveTo>
                  <a:pt x="111" y="214"/>
                </a:moveTo>
                <a:cubicBezTo>
                  <a:pt x="88" y="198"/>
                  <a:pt x="88" y="198"/>
                  <a:pt x="88" y="198"/>
                </a:cubicBezTo>
                <a:cubicBezTo>
                  <a:pt x="88" y="82"/>
                  <a:pt x="88" y="82"/>
                  <a:pt x="88" y="82"/>
                </a:cubicBezTo>
                <a:cubicBezTo>
                  <a:pt x="111" y="101"/>
                  <a:pt x="111" y="101"/>
                  <a:pt x="111" y="101"/>
                </a:cubicBezTo>
                <a:lnTo>
                  <a:pt x="111" y="214"/>
                </a:lnTo>
                <a:close/>
                <a:moveTo>
                  <a:pt x="74" y="188"/>
                </a:moveTo>
                <a:cubicBezTo>
                  <a:pt x="51" y="173"/>
                  <a:pt x="51" y="173"/>
                  <a:pt x="51" y="173"/>
                </a:cubicBezTo>
                <a:cubicBezTo>
                  <a:pt x="51" y="52"/>
                  <a:pt x="51" y="52"/>
                  <a:pt x="51" y="52"/>
                </a:cubicBezTo>
                <a:cubicBezTo>
                  <a:pt x="74" y="71"/>
                  <a:pt x="74" y="71"/>
                  <a:pt x="74" y="71"/>
                </a:cubicBezTo>
                <a:lnTo>
                  <a:pt x="74" y="188"/>
                </a:lnTo>
                <a:close/>
                <a:moveTo>
                  <a:pt x="348" y="256"/>
                </a:moveTo>
                <a:cubicBezTo>
                  <a:pt x="348" y="124"/>
                  <a:pt x="348" y="124"/>
                  <a:pt x="348" y="124"/>
                </a:cubicBezTo>
                <a:cubicBezTo>
                  <a:pt x="371" y="146"/>
                  <a:pt x="371" y="146"/>
                  <a:pt x="371" y="146"/>
                </a:cubicBezTo>
                <a:cubicBezTo>
                  <a:pt x="371" y="286"/>
                  <a:pt x="371" y="286"/>
                  <a:pt x="371" y="286"/>
                </a:cubicBezTo>
                <a:lnTo>
                  <a:pt x="348" y="256"/>
                </a:lnTo>
                <a:close/>
                <a:moveTo>
                  <a:pt x="334" y="238"/>
                </a:moveTo>
                <a:cubicBezTo>
                  <a:pt x="311" y="208"/>
                  <a:pt x="311" y="208"/>
                  <a:pt x="311" y="208"/>
                </a:cubicBezTo>
                <a:cubicBezTo>
                  <a:pt x="311" y="89"/>
                  <a:pt x="311" y="89"/>
                  <a:pt x="311" y="89"/>
                </a:cubicBezTo>
                <a:cubicBezTo>
                  <a:pt x="334" y="111"/>
                  <a:pt x="334" y="111"/>
                  <a:pt x="334" y="111"/>
                </a:cubicBezTo>
                <a:lnTo>
                  <a:pt x="334" y="238"/>
                </a:lnTo>
                <a:close/>
                <a:moveTo>
                  <a:pt x="533" y="310"/>
                </a:moveTo>
                <a:cubicBezTo>
                  <a:pt x="533" y="179"/>
                  <a:pt x="533" y="179"/>
                  <a:pt x="533" y="179"/>
                </a:cubicBezTo>
                <a:cubicBezTo>
                  <a:pt x="556" y="179"/>
                  <a:pt x="556" y="179"/>
                  <a:pt x="556" y="179"/>
                </a:cubicBezTo>
                <a:cubicBezTo>
                  <a:pt x="556" y="304"/>
                  <a:pt x="556" y="304"/>
                  <a:pt x="556" y="304"/>
                </a:cubicBezTo>
                <a:lnTo>
                  <a:pt x="533" y="310"/>
                </a:lnTo>
                <a:close/>
                <a:moveTo>
                  <a:pt x="519" y="313"/>
                </a:moveTo>
                <a:cubicBezTo>
                  <a:pt x="496" y="318"/>
                  <a:pt x="496" y="318"/>
                  <a:pt x="496" y="318"/>
                </a:cubicBezTo>
                <a:cubicBezTo>
                  <a:pt x="496" y="179"/>
                  <a:pt x="496" y="179"/>
                  <a:pt x="496" y="179"/>
                </a:cubicBezTo>
                <a:cubicBezTo>
                  <a:pt x="519" y="179"/>
                  <a:pt x="519" y="179"/>
                  <a:pt x="519" y="179"/>
                </a:cubicBezTo>
                <a:lnTo>
                  <a:pt x="519" y="313"/>
                </a:lnTo>
                <a:close/>
                <a:moveTo>
                  <a:pt x="482" y="322"/>
                </a:moveTo>
                <a:cubicBezTo>
                  <a:pt x="459" y="327"/>
                  <a:pt x="459" y="327"/>
                  <a:pt x="459" y="327"/>
                </a:cubicBezTo>
                <a:cubicBezTo>
                  <a:pt x="459" y="179"/>
                  <a:pt x="459" y="179"/>
                  <a:pt x="459" y="179"/>
                </a:cubicBezTo>
                <a:cubicBezTo>
                  <a:pt x="482" y="179"/>
                  <a:pt x="482" y="179"/>
                  <a:pt x="482" y="179"/>
                </a:cubicBezTo>
                <a:lnTo>
                  <a:pt x="482" y="322"/>
                </a:lnTo>
                <a:close/>
                <a:moveTo>
                  <a:pt x="445" y="330"/>
                </a:moveTo>
                <a:cubicBezTo>
                  <a:pt x="422" y="336"/>
                  <a:pt x="422" y="336"/>
                  <a:pt x="422" y="336"/>
                </a:cubicBezTo>
                <a:cubicBezTo>
                  <a:pt x="422" y="179"/>
                  <a:pt x="422" y="179"/>
                  <a:pt x="422" y="179"/>
                </a:cubicBezTo>
                <a:cubicBezTo>
                  <a:pt x="445" y="179"/>
                  <a:pt x="445" y="179"/>
                  <a:pt x="445" y="179"/>
                </a:cubicBezTo>
                <a:lnTo>
                  <a:pt x="445" y="330"/>
                </a:lnTo>
                <a:close/>
                <a:moveTo>
                  <a:pt x="593" y="296"/>
                </a:moveTo>
                <a:cubicBezTo>
                  <a:pt x="570" y="301"/>
                  <a:pt x="570" y="301"/>
                  <a:pt x="570" y="301"/>
                </a:cubicBezTo>
                <a:cubicBezTo>
                  <a:pt x="570" y="179"/>
                  <a:pt x="570" y="179"/>
                  <a:pt x="570" y="179"/>
                </a:cubicBezTo>
                <a:cubicBezTo>
                  <a:pt x="593" y="179"/>
                  <a:pt x="593" y="179"/>
                  <a:pt x="593" y="179"/>
                </a:cubicBezTo>
                <a:lnTo>
                  <a:pt x="593" y="296"/>
                </a:lnTo>
                <a:close/>
                <a:moveTo>
                  <a:pt x="408" y="179"/>
                </a:moveTo>
                <a:cubicBezTo>
                  <a:pt x="408" y="179"/>
                  <a:pt x="408" y="179"/>
                  <a:pt x="408" y="179"/>
                </a:cubicBezTo>
                <a:cubicBezTo>
                  <a:pt x="408" y="335"/>
                  <a:pt x="408" y="335"/>
                  <a:pt x="408" y="335"/>
                </a:cubicBezTo>
                <a:cubicBezTo>
                  <a:pt x="385" y="305"/>
                  <a:pt x="385" y="305"/>
                  <a:pt x="385" y="305"/>
                </a:cubicBezTo>
                <a:cubicBezTo>
                  <a:pt x="385" y="160"/>
                  <a:pt x="385" y="160"/>
                  <a:pt x="385" y="160"/>
                </a:cubicBezTo>
                <a:cubicBezTo>
                  <a:pt x="403" y="177"/>
                  <a:pt x="403" y="177"/>
                  <a:pt x="403" y="177"/>
                </a:cubicBezTo>
                <a:cubicBezTo>
                  <a:pt x="404" y="178"/>
                  <a:pt x="406" y="179"/>
                  <a:pt x="408" y="179"/>
                </a:cubicBezTo>
                <a:close/>
                <a:moveTo>
                  <a:pt x="277" y="56"/>
                </a:moveTo>
                <a:cubicBezTo>
                  <a:pt x="297" y="75"/>
                  <a:pt x="297" y="75"/>
                  <a:pt x="297" y="75"/>
                </a:cubicBezTo>
                <a:cubicBezTo>
                  <a:pt x="297" y="189"/>
                  <a:pt x="297" y="189"/>
                  <a:pt x="297" y="189"/>
                </a:cubicBezTo>
                <a:cubicBezTo>
                  <a:pt x="284" y="173"/>
                  <a:pt x="284" y="173"/>
                  <a:pt x="284" y="173"/>
                </a:cubicBezTo>
                <a:cubicBezTo>
                  <a:pt x="284" y="173"/>
                  <a:pt x="283" y="172"/>
                  <a:pt x="283" y="172"/>
                </a:cubicBezTo>
                <a:cubicBezTo>
                  <a:pt x="283" y="172"/>
                  <a:pt x="282" y="172"/>
                  <a:pt x="282" y="172"/>
                </a:cubicBezTo>
                <a:cubicBezTo>
                  <a:pt x="282" y="171"/>
                  <a:pt x="281" y="171"/>
                  <a:pt x="281" y="171"/>
                </a:cubicBezTo>
                <a:cubicBezTo>
                  <a:pt x="281" y="171"/>
                  <a:pt x="281" y="171"/>
                  <a:pt x="281" y="171"/>
                </a:cubicBezTo>
                <a:cubicBezTo>
                  <a:pt x="280" y="171"/>
                  <a:pt x="279" y="170"/>
                  <a:pt x="279" y="170"/>
                </a:cubicBezTo>
                <a:cubicBezTo>
                  <a:pt x="279" y="170"/>
                  <a:pt x="279" y="170"/>
                  <a:pt x="279" y="170"/>
                </a:cubicBezTo>
                <a:cubicBezTo>
                  <a:pt x="279" y="170"/>
                  <a:pt x="279" y="170"/>
                  <a:pt x="279" y="170"/>
                </a:cubicBezTo>
                <a:cubicBezTo>
                  <a:pt x="278" y="170"/>
                  <a:pt x="277" y="170"/>
                  <a:pt x="277" y="171"/>
                </a:cubicBezTo>
                <a:cubicBezTo>
                  <a:pt x="274" y="172"/>
                  <a:pt x="274" y="172"/>
                  <a:pt x="274" y="172"/>
                </a:cubicBezTo>
                <a:cubicBezTo>
                  <a:pt x="274" y="57"/>
                  <a:pt x="274" y="57"/>
                  <a:pt x="274" y="57"/>
                </a:cubicBezTo>
                <a:lnTo>
                  <a:pt x="277" y="56"/>
                </a:lnTo>
                <a:close/>
                <a:moveTo>
                  <a:pt x="14" y="22"/>
                </a:moveTo>
                <a:cubicBezTo>
                  <a:pt x="37" y="41"/>
                  <a:pt x="37" y="41"/>
                  <a:pt x="37" y="41"/>
                </a:cubicBezTo>
                <a:cubicBezTo>
                  <a:pt x="37" y="163"/>
                  <a:pt x="37" y="163"/>
                  <a:pt x="37" y="163"/>
                </a:cubicBezTo>
                <a:cubicBezTo>
                  <a:pt x="14" y="147"/>
                  <a:pt x="14" y="147"/>
                  <a:pt x="14" y="147"/>
                </a:cubicBezTo>
                <a:lnTo>
                  <a:pt x="14" y="22"/>
                </a:lnTo>
                <a:close/>
                <a:moveTo>
                  <a:pt x="593" y="462"/>
                </a:moveTo>
                <a:cubicBezTo>
                  <a:pt x="14" y="462"/>
                  <a:pt x="14" y="462"/>
                  <a:pt x="14" y="462"/>
                </a:cubicBezTo>
                <a:cubicBezTo>
                  <a:pt x="14" y="164"/>
                  <a:pt x="14" y="164"/>
                  <a:pt x="14" y="164"/>
                </a:cubicBezTo>
                <a:cubicBezTo>
                  <a:pt x="77" y="207"/>
                  <a:pt x="77" y="207"/>
                  <a:pt x="77" y="207"/>
                </a:cubicBezTo>
                <a:cubicBezTo>
                  <a:pt x="77" y="207"/>
                  <a:pt x="77" y="207"/>
                  <a:pt x="77" y="207"/>
                </a:cubicBezTo>
                <a:cubicBezTo>
                  <a:pt x="114" y="233"/>
                  <a:pt x="114" y="233"/>
                  <a:pt x="114" y="233"/>
                </a:cubicBezTo>
                <a:cubicBezTo>
                  <a:pt x="114" y="233"/>
                  <a:pt x="114" y="233"/>
                  <a:pt x="114" y="233"/>
                </a:cubicBezTo>
                <a:cubicBezTo>
                  <a:pt x="115" y="233"/>
                  <a:pt x="115" y="233"/>
                  <a:pt x="116" y="233"/>
                </a:cubicBezTo>
                <a:cubicBezTo>
                  <a:pt x="116" y="233"/>
                  <a:pt x="116" y="233"/>
                  <a:pt x="116" y="233"/>
                </a:cubicBezTo>
                <a:cubicBezTo>
                  <a:pt x="116" y="233"/>
                  <a:pt x="117" y="234"/>
                  <a:pt x="117" y="234"/>
                </a:cubicBezTo>
                <a:cubicBezTo>
                  <a:pt x="117" y="234"/>
                  <a:pt x="117" y="234"/>
                  <a:pt x="118" y="234"/>
                </a:cubicBezTo>
                <a:cubicBezTo>
                  <a:pt x="118" y="234"/>
                  <a:pt x="118" y="234"/>
                  <a:pt x="118" y="234"/>
                </a:cubicBezTo>
                <a:cubicBezTo>
                  <a:pt x="118" y="234"/>
                  <a:pt x="118" y="234"/>
                  <a:pt x="118" y="234"/>
                </a:cubicBezTo>
                <a:cubicBezTo>
                  <a:pt x="119" y="234"/>
                  <a:pt x="119" y="234"/>
                  <a:pt x="119" y="234"/>
                </a:cubicBezTo>
                <a:cubicBezTo>
                  <a:pt x="119" y="234"/>
                  <a:pt x="120" y="234"/>
                  <a:pt x="120" y="233"/>
                </a:cubicBezTo>
                <a:cubicBezTo>
                  <a:pt x="120" y="233"/>
                  <a:pt x="120" y="233"/>
                  <a:pt x="120" y="233"/>
                </a:cubicBezTo>
                <a:cubicBezTo>
                  <a:pt x="276" y="186"/>
                  <a:pt x="276" y="186"/>
                  <a:pt x="276" y="186"/>
                </a:cubicBezTo>
                <a:cubicBezTo>
                  <a:pt x="402" y="350"/>
                  <a:pt x="402" y="350"/>
                  <a:pt x="402" y="350"/>
                </a:cubicBezTo>
                <a:cubicBezTo>
                  <a:pt x="403" y="351"/>
                  <a:pt x="403" y="351"/>
                  <a:pt x="404" y="352"/>
                </a:cubicBezTo>
                <a:cubicBezTo>
                  <a:pt x="404" y="352"/>
                  <a:pt x="404" y="352"/>
                  <a:pt x="404" y="352"/>
                </a:cubicBezTo>
                <a:cubicBezTo>
                  <a:pt x="405" y="352"/>
                  <a:pt x="405" y="353"/>
                  <a:pt x="405" y="353"/>
                </a:cubicBezTo>
                <a:cubicBezTo>
                  <a:pt x="405" y="353"/>
                  <a:pt x="406" y="353"/>
                  <a:pt x="406" y="353"/>
                </a:cubicBezTo>
                <a:cubicBezTo>
                  <a:pt x="406" y="353"/>
                  <a:pt x="407" y="353"/>
                  <a:pt x="407" y="353"/>
                </a:cubicBezTo>
                <a:cubicBezTo>
                  <a:pt x="407" y="353"/>
                  <a:pt x="407" y="353"/>
                  <a:pt x="408" y="353"/>
                </a:cubicBezTo>
                <a:cubicBezTo>
                  <a:pt x="408" y="353"/>
                  <a:pt x="408" y="353"/>
                  <a:pt x="408" y="353"/>
                </a:cubicBezTo>
                <a:cubicBezTo>
                  <a:pt x="408" y="353"/>
                  <a:pt x="409" y="353"/>
                  <a:pt x="409" y="353"/>
                </a:cubicBezTo>
                <a:cubicBezTo>
                  <a:pt x="412" y="352"/>
                  <a:pt x="412" y="352"/>
                  <a:pt x="412" y="352"/>
                </a:cubicBezTo>
                <a:cubicBezTo>
                  <a:pt x="413" y="353"/>
                  <a:pt x="414" y="353"/>
                  <a:pt x="415" y="353"/>
                </a:cubicBezTo>
                <a:cubicBezTo>
                  <a:pt x="417" y="353"/>
                  <a:pt x="419" y="352"/>
                  <a:pt x="421" y="350"/>
                </a:cubicBezTo>
                <a:cubicBezTo>
                  <a:pt x="453" y="343"/>
                  <a:pt x="453" y="343"/>
                  <a:pt x="453" y="343"/>
                </a:cubicBezTo>
                <a:cubicBezTo>
                  <a:pt x="453" y="343"/>
                  <a:pt x="454" y="343"/>
                  <a:pt x="454" y="343"/>
                </a:cubicBezTo>
                <a:cubicBezTo>
                  <a:pt x="491" y="334"/>
                  <a:pt x="491" y="334"/>
                  <a:pt x="491" y="334"/>
                </a:cubicBezTo>
                <a:cubicBezTo>
                  <a:pt x="491" y="334"/>
                  <a:pt x="491" y="334"/>
                  <a:pt x="491" y="334"/>
                </a:cubicBezTo>
                <a:cubicBezTo>
                  <a:pt x="565" y="317"/>
                  <a:pt x="565" y="317"/>
                  <a:pt x="565" y="317"/>
                </a:cubicBezTo>
                <a:cubicBezTo>
                  <a:pt x="565" y="317"/>
                  <a:pt x="565" y="317"/>
                  <a:pt x="565" y="317"/>
                </a:cubicBezTo>
                <a:cubicBezTo>
                  <a:pt x="593" y="310"/>
                  <a:pt x="593" y="310"/>
                  <a:pt x="593" y="310"/>
                </a:cubicBezTo>
                <a:lnTo>
                  <a:pt x="593" y="462"/>
                </a:lnTo>
                <a:close/>
              </a:path>
            </a:pathLst>
          </a:custGeom>
          <a:solidFill>
            <a:srgbClr val="F2F2F2"/>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7">
            <a:extLst>
              <a:ext uri="{FF2B5EF4-FFF2-40B4-BE49-F238E27FC236}">
                <a16:creationId xmlns:a16="http://schemas.microsoft.com/office/drawing/2014/main" id="{C19D9073-017E-24D5-ECE5-D7B9C4B85325}"/>
              </a:ext>
            </a:extLst>
          </p:cNvPr>
          <p:cNvSpPr>
            <a:spLocks noChangeArrowheads="1"/>
          </p:cNvSpPr>
          <p:nvPr/>
        </p:nvSpPr>
        <p:spPr bwMode="auto">
          <a:xfrm>
            <a:off x="2008442" y="4513193"/>
            <a:ext cx="1143000" cy="1143000"/>
          </a:xfrm>
          <a:prstGeom prst="ellipse">
            <a:avLst/>
          </a:prstGeom>
          <a:solidFill>
            <a:srgbClr val="50D0B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42">
            <a:extLst>
              <a:ext uri="{FF2B5EF4-FFF2-40B4-BE49-F238E27FC236}">
                <a16:creationId xmlns:a16="http://schemas.microsoft.com/office/drawing/2014/main" id="{87509DDC-572E-A0EC-5E35-A83479F26788}"/>
              </a:ext>
            </a:extLst>
          </p:cNvPr>
          <p:cNvSpPr>
            <a:spLocks noEditPoints="1"/>
          </p:cNvSpPr>
          <p:nvPr/>
        </p:nvSpPr>
        <p:spPr bwMode="auto">
          <a:xfrm>
            <a:off x="2302549" y="4716712"/>
            <a:ext cx="645076" cy="755846"/>
          </a:xfrm>
          <a:custGeom>
            <a:avLst/>
            <a:gdLst>
              <a:gd name="T0" fmla="*/ 122 w 419"/>
              <a:gd name="T1" fmla="*/ 141 h 491"/>
              <a:gd name="T2" fmla="*/ 156 w 419"/>
              <a:gd name="T3" fmla="*/ 239 h 491"/>
              <a:gd name="T4" fmla="*/ 169 w 419"/>
              <a:gd name="T5" fmla="*/ 276 h 491"/>
              <a:gd name="T6" fmla="*/ 194 w 419"/>
              <a:gd name="T7" fmla="*/ 293 h 491"/>
              <a:gd name="T8" fmla="*/ 220 w 419"/>
              <a:gd name="T9" fmla="*/ 276 h 491"/>
              <a:gd name="T10" fmla="*/ 233 w 419"/>
              <a:gd name="T11" fmla="*/ 239 h 491"/>
              <a:gd name="T12" fmla="*/ 266 w 419"/>
              <a:gd name="T13" fmla="*/ 141 h 491"/>
              <a:gd name="T14" fmla="*/ 194 w 419"/>
              <a:gd name="T15" fmla="*/ 283 h 491"/>
              <a:gd name="T16" fmla="*/ 207 w 419"/>
              <a:gd name="T17" fmla="*/ 276 h 491"/>
              <a:gd name="T18" fmla="*/ 223 w 419"/>
              <a:gd name="T19" fmla="*/ 263 h 491"/>
              <a:gd name="T20" fmla="*/ 169 w 419"/>
              <a:gd name="T21" fmla="*/ 266 h 491"/>
              <a:gd name="T22" fmla="*/ 165 w 419"/>
              <a:gd name="T23" fmla="*/ 244 h 491"/>
              <a:gd name="T24" fmla="*/ 223 w 419"/>
              <a:gd name="T25" fmla="*/ 263 h 491"/>
              <a:gd name="T26" fmla="*/ 223 w 419"/>
              <a:gd name="T27" fmla="*/ 235 h 491"/>
              <a:gd name="T28" fmla="*/ 199 w 419"/>
              <a:gd name="T29" fmla="*/ 168 h 491"/>
              <a:gd name="T30" fmla="*/ 221 w 419"/>
              <a:gd name="T31" fmla="*/ 134 h 491"/>
              <a:gd name="T32" fmla="*/ 194 w 419"/>
              <a:gd name="T33" fmla="*/ 159 h 491"/>
              <a:gd name="T34" fmla="*/ 168 w 419"/>
              <a:gd name="T35" fmla="*/ 134 h 491"/>
              <a:gd name="T36" fmla="*/ 190 w 419"/>
              <a:gd name="T37" fmla="*/ 168 h 491"/>
              <a:gd name="T38" fmla="*/ 165 w 419"/>
              <a:gd name="T39" fmla="*/ 235 h 491"/>
              <a:gd name="T40" fmla="*/ 132 w 419"/>
              <a:gd name="T41" fmla="*/ 141 h 491"/>
              <a:gd name="T42" fmla="*/ 257 w 419"/>
              <a:gd name="T43" fmla="*/ 141 h 491"/>
              <a:gd name="T44" fmla="*/ 407 w 419"/>
              <a:gd name="T45" fmla="*/ 250 h 491"/>
              <a:gd name="T46" fmla="*/ 374 w 419"/>
              <a:gd name="T47" fmla="*/ 183 h 491"/>
              <a:gd name="T48" fmla="*/ 374 w 419"/>
              <a:gd name="T49" fmla="*/ 118 h 491"/>
              <a:gd name="T50" fmla="*/ 193 w 419"/>
              <a:gd name="T51" fmla="*/ 0 h 491"/>
              <a:gd name="T52" fmla="*/ 61 w 419"/>
              <a:gd name="T53" fmla="*/ 288 h 491"/>
              <a:gd name="T54" fmla="*/ 72 w 419"/>
              <a:gd name="T55" fmla="*/ 454 h 491"/>
              <a:gd name="T56" fmla="*/ 197 w 419"/>
              <a:gd name="T57" fmla="*/ 491 h 491"/>
              <a:gd name="T58" fmla="*/ 259 w 419"/>
              <a:gd name="T59" fmla="*/ 480 h 491"/>
              <a:gd name="T60" fmla="*/ 345 w 419"/>
              <a:gd name="T61" fmla="*/ 413 h 491"/>
              <a:gd name="T62" fmla="*/ 378 w 419"/>
              <a:gd name="T63" fmla="*/ 391 h 491"/>
              <a:gd name="T64" fmla="*/ 378 w 419"/>
              <a:gd name="T65" fmla="*/ 360 h 491"/>
              <a:gd name="T66" fmla="*/ 388 w 419"/>
              <a:gd name="T67" fmla="*/ 339 h 491"/>
              <a:gd name="T68" fmla="*/ 394 w 419"/>
              <a:gd name="T69" fmla="*/ 319 h 491"/>
              <a:gd name="T70" fmla="*/ 390 w 419"/>
              <a:gd name="T71" fmla="*/ 304 h 491"/>
              <a:gd name="T72" fmla="*/ 409 w 419"/>
              <a:gd name="T73" fmla="*/ 289 h 491"/>
              <a:gd name="T74" fmla="*/ 407 w 419"/>
              <a:gd name="T75" fmla="*/ 250 h 491"/>
              <a:gd name="T76" fmla="*/ 385 w 419"/>
              <a:gd name="T77" fmla="*/ 286 h 491"/>
              <a:gd name="T78" fmla="*/ 380 w 419"/>
              <a:gd name="T79" fmla="*/ 307 h 491"/>
              <a:gd name="T80" fmla="*/ 385 w 419"/>
              <a:gd name="T81" fmla="*/ 317 h 491"/>
              <a:gd name="T82" fmla="*/ 376 w 419"/>
              <a:gd name="T83" fmla="*/ 331 h 491"/>
              <a:gd name="T84" fmla="*/ 375 w 419"/>
              <a:gd name="T85" fmla="*/ 344 h 491"/>
              <a:gd name="T86" fmla="*/ 369 w 419"/>
              <a:gd name="T87" fmla="*/ 365 h 491"/>
              <a:gd name="T88" fmla="*/ 347 w 419"/>
              <a:gd name="T89" fmla="*/ 404 h 491"/>
              <a:gd name="T90" fmla="*/ 261 w 419"/>
              <a:gd name="T91" fmla="*/ 386 h 491"/>
              <a:gd name="T92" fmla="*/ 250 w 419"/>
              <a:gd name="T93" fmla="*/ 476 h 491"/>
              <a:gd name="T94" fmla="*/ 89 w 419"/>
              <a:gd name="T95" fmla="*/ 307 h 491"/>
              <a:gd name="T96" fmla="*/ 9 w 419"/>
              <a:gd name="T97" fmla="*/ 167 h 491"/>
              <a:gd name="T98" fmla="*/ 193 w 419"/>
              <a:gd name="T99" fmla="*/ 9 h 491"/>
              <a:gd name="T100" fmla="*/ 365 w 419"/>
              <a:gd name="T101" fmla="*/ 120 h 491"/>
              <a:gd name="T102" fmla="*/ 365 w 419"/>
              <a:gd name="T103" fmla="*/ 180 h 491"/>
              <a:gd name="T104" fmla="*/ 399 w 419"/>
              <a:gd name="T105" fmla="*/ 255 h 491"/>
              <a:gd name="T106" fmla="*/ 405 w 419"/>
              <a:gd name="T107" fmla="*/ 28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9" h="491">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F2F2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59227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8" name="Freeform 8"/>
          <p:cNvSpPr/>
          <p:nvPr/>
        </p:nvSpPr>
        <p:spPr>
          <a:xfrm rot="-5400000">
            <a:off x="4154712" y="4431210"/>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10">
              <a:alphaModFix amt="7999"/>
            </a:blip>
            <a:stretch>
              <a:fillRect/>
            </a:stretch>
          </a:blipFill>
        </p:spPr>
      </p:sp>
      <p:sp>
        <p:nvSpPr>
          <p:cNvPr id="9" name="Freeform 9"/>
          <p:cNvSpPr/>
          <p:nvPr/>
        </p:nvSpPr>
        <p:spPr>
          <a:xfrm rot="-5400000">
            <a:off x="6686153" y="4431210"/>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10">
              <a:alphaModFix amt="7999"/>
            </a:blip>
            <a:stretch>
              <a:fillRect/>
            </a:stretch>
          </a:blipFill>
        </p:spPr>
      </p:sp>
      <p:sp>
        <p:nvSpPr>
          <p:cNvPr id="10" name="Freeform 10"/>
          <p:cNvSpPr/>
          <p:nvPr/>
        </p:nvSpPr>
        <p:spPr>
          <a:xfrm rot="-5400000">
            <a:off x="1603731" y="4431210"/>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10">
              <a:alphaModFix amt="7999"/>
            </a:blip>
            <a:stretch>
              <a:fillRect/>
            </a:stretch>
          </a:blipFill>
        </p:spPr>
      </p:sp>
      <p:grpSp>
        <p:nvGrpSpPr>
          <p:cNvPr id="11" name="Group 11"/>
          <p:cNvGrpSpPr/>
          <p:nvPr/>
        </p:nvGrpSpPr>
        <p:grpSpPr>
          <a:xfrm>
            <a:off x="3701979" y="3274802"/>
            <a:ext cx="2158529" cy="2567541"/>
            <a:chOff x="0" y="0"/>
            <a:chExt cx="865306" cy="1029270"/>
          </a:xfrm>
        </p:grpSpPr>
        <p:sp>
          <p:nvSpPr>
            <p:cNvPr id="12" name="Freeform 12"/>
            <p:cNvSpPr/>
            <p:nvPr/>
          </p:nvSpPr>
          <p:spPr>
            <a:xfrm>
              <a:off x="0" y="0"/>
              <a:ext cx="865306" cy="1029270"/>
            </a:xfrm>
            <a:custGeom>
              <a:avLst/>
              <a:gdLst/>
              <a:ahLst/>
              <a:cxnLst/>
              <a:rect l="l" t="t" r="r" b="b"/>
              <a:pathLst>
                <a:path w="865306" h="1029270">
                  <a:moveTo>
                    <a:pt x="35867" y="0"/>
                  </a:moveTo>
                  <a:lnTo>
                    <a:pt x="829440" y="0"/>
                  </a:lnTo>
                  <a:cubicBezTo>
                    <a:pt x="849248" y="0"/>
                    <a:pt x="865306" y="16058"/>
                    <a:pt x="865306" y="35867"/>
                  </a:cubicBezTo>
                  <a:lnTo>
                    <a:pt x="865306" y="993404"/>
                  </a:lnTo>
                  <a:cubicBezTo>
                    <a:pt x="865306" y="1013212"/>
                    <a:pt x="849248" y="1029270"/>
                    <a:pt x="829440" y="1029270"/>
                  </a:cubicBezTo>
                  <a:lnTo>
                    <a:pt x="35867" y="1029270"/>
                  </a:lnTo>
                  <a:cubicBezTo>
                    <a:pt x="16058" y="1029270"/>
                    <a:pt x="0" y="1013212"/>
                    <a:pt x="0" y="993404"/>
                  </a:cubicBezTo>
                  <a:lnTo>
                    <a:pt x="0" y="35867"/>
                  </a:lnTo>
                  <a:cubicBezTo>
                    <a:pt x="0" y="16058"/>
                    <a:pt x="16058" y="0"/>
                    <a:pt x="35867" y="0"/>
                  </a:cubicBezTo>
                  <a:close/>
                </a:path>
              </a:pathLst>
            </a:custGeom>
            <a:solidFill>
              <a:srgbClr val="F6F6F7"/>
            </a:solidFill>
          </p:spPr>
        </p:sp>
        <p:sp>
          <p:nvSpPr>
            <p:cNvPr id="13" name="TextBox 13"/>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4" name="Group 14"/>
          <p:cNvGrpSpPr/>
          <p:nvPr/>
        </p:nvGrpSpPr>
        <p:grpSpPr>
          <a:xfrm>
            <a:off x="3701979" y="2287134"/>
            <a:ext cx="2158529" cy="2158529"/>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16" name="TextBox 1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7" name="Group 17"/>
          <p:cNvGrpSpPr/>
          <p:nvPr/>
        </p:nvGrpSpPr>
        <p:grpSpPr>
          <a:xfrm>
            <a:off x="3936430" y="2521586"/>
            <a:ext cx="1689625" cy="1689625"/>
            <a:chOff x="0" y="0"/>
            <a:chExt cx="3379251" cy="3379251"/>
          </a:xfrm>
        </p:grpSpPr>
        <p:grpSp>
          <p:nvGrpSpPr>
            <p:cNvPr id="18" name="Group 18"/>
            <p:cNvGrpSpPr>
              <a:grpSpLocks noChangeAspect="1"/>
            </p:cNvGrpSpPr>
            <p:nvPr/>
          </p:nvGrpSpPr>
          <p:grpSpPr>
            <a:xfrm>
              <a:off x="0" y="0"/>
              <a:ext cx="3379251" cy="3379251"/>
              <a:chOff x="0" y="0"/>
              <a:chExt cx="2540000" cy="2540000"/>
            </a:xfrm>
          </p:grpSpPr>
          <p:sp>
            <p:nvSpPr>
              <p:cNvPr id="19" name="Freeform 19"/>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20" name="Freeform 20"/>
              <p:cNvSpPr/>
              <p:nvPr/>
            </p:nvSpPr>
            <p:spPr>
              <a:xfrm>
                <a:off x="1270000" y="0"/>
                <a:ext cx="1290917" cy="2537494"/>
              </a:xfrm>
              <a:custGeom>
                <a:avLst/>
                <a:gdLst/>
                <a:ahLst/>
                <a:cxnLst/>
                <a:rect l="l" t="t" r="r" b="b"/>
                <a:pathLst>
                  <a:path w="1290917" h="2537494">
                    <a:moveTo>
                      <a:pt x="0" y="0"/>
                    </a:moveTo>
                    <a:cubicBezTo>
                      <a:pt x="685871" y="0"/>
                      <a:pt x="1247830" y="544576"/>
                      <a:pt x="1269373" y="1230108"/>
                    </a:cubicBezTo>
                    <a:cubicBezTo>
                      <a:pt x="1290917" y="1915641"/>
                      <a:pt x="764261" y="2494428"/>
                      <a:pt x="79744" y="2537494"/>
                    </a:cubicBezTo>
                    <a:lnTo>
                      <a:pt x="55821" y="2157246"/>
                    </a:lnTo>
                    <a:cubicBezTo>
                      <a:pt x="534983" y="2127100"/>
                      <a:pt x="903643" y="1721949"/>
                      <a:pt x="888563" y="1242076"/>
                    </a:cubicBezTo>
                    <a:cubicBezTo>
                      <a:pt x="873482" y="762203"/>
                      <a:pt x="480110" y="380999"/>
                      <a:pt x="0" y="381000"/>
                    </a:cubicBezTo>
                    <a:close/>
                  </a:path>
                </a:pathLst>
              </a:custGeom>
              <a:solidFill>
                <a:srgbClr val="FF7784"/>
              </a:solidFill>
            </p:spPr>
          </p:sp>
        </p:grpSp>
      </p:grpSp>
      <p:grpSp>
        <p:nvGrpSpPr>
          <p:cNvPr id="21" name="Group 21"/>
          <p:cNvGrpSpPr/>
          <p:nvPr/>
        </p:nvGrpSpPr>
        <p:grpSpPr>
          <a:xfrm>
            <a:off x="6252959" y="3274802"/>
            <a:ext cx="2158529" cy="2567541"/>
            <a:chOff x="0" y="0"/>
            <a:chExt cx="865306" cy="1029270"/>
          </a:xfrm>
        </p:grpSpPr>
        <p:sp>
          <p:nvSpPr>
            <p:cNvPr id="22" name="Freeform 22"/>
            <p:cNvSpPr/>
            <p:nvPr/>
          </p:nvSpPr>
          <p:spPr>
            <a:xfrm>
              <a:off x="0" y="0"/>
              <a:ext cx="865306" cy="1029270"/>
            </a:xfrm>
            <a:custGeom>
              <a:avLst/>
              <a:gdLst/>
              <a:ahLst/>
              <a:cxnLst/>
              <a:rect l="l" t="t" r="r" b="b"/>
              <a:pathLst>
                <a:path w="865306" h="1029270">
                  <a:moveTo>
                    <a:pt x="35867" y="0"/>
                  </a:moveTo>
                  <a:lnTo>
                    <a:pt x="829440" y="0"/>
                  </a:lnTo>
                  <a:cubicBezTo>
                    <a:pt x="849248" y="0"/>
                    <a:pt x="865306" y="16058"/>
                    <a:pt x="865306" y="35867"/>
                  </a:cubicBezTo>
                  <a:lnTo>
                    <a:pt x="865306" y="993404"/>
                  </a:lnTo>
                  <a:cubicBezTo>
                    <a:pt x="865306" y="1013212"/>
                    <a:pt x="849248" y="1029270"/>
                    <a:pt x="829440" y="1029270"/>
                  </a:cubicBezTo>
                  <a:lnTo>
                    <a:pt x="35867" y="1029270"/>
                  </a:lnTo>
                  <a:cubicBezTo>
                    <a:pt x="16058" y="1029270"/>
                    <a:pt x="0" y="1013212"/>
                    <a:pt x="0" y="993404"/>
                  </a:cubicBezTo>
                  <a:lnTo>
                    <a:pt x="0" y="35867"/>
                  </a:lnTo>
                  <a:cubicBezTo>
                    <a:pt x="0" y="16058"/>
                    <a:pt x="16058" y="0"/>
                    <a:pt x="35867" y="0"/>
                  </a:cubicBezTo>
                  <a:close/>
                </a:path>
              </a:pathLst>
            </a:custGeom>
            <a:solidFill>
              <a:srgbClr val="F6F6F7"/>
            </a:solidFill>
          </p:spPr>
        </p:sp>
        <p:sp>
          <p:nvSpPr>
            <p:cNvPr id="23" name="TextBox 23"/>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sp>
        <p:nvSpPr>
          <p:cNvPr id="24" name="Freeform 24"/>
          <p:cNvSpPr/>
          <p:nvPr/>
        </p:nvSpPr>
        <p:spPr>
          <a:xfrm rot="-5400000">
            <a:off x="9217595" y="4431210"/>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10">
              <a:alphaModFix amt="7999"/>
            </a:blip>
            <a:stretch>
              <a:fillRect/>
            </a:stretch>
          </a:blipFill>
        </p:spPr>
      </p:sp>
      <p:grpSp>
        <p:nvGrpSpPr>
          <p:cNvPr id="25" name="Group 25"/>
          <p:cNvGrpSpPr/>
          <p:nvPr/>
        </p:nvGrpSpPr>
        <p:grpSpPr>
          <a:xfrm>
            <a:off x="8805188" y="3274802"/>
            <a:ext cx="2158529" cy="2567541"/>
            <a:chOff x="0" y="0"/>
            <a:chExt cx="865306" cy="1029270"/>
          </a:xfrm>
        </p:grpSpPr>
        <p:sp>
          <p:nvSpPr>
            <p:cNvPr id="26" name="Freeform 26"/>
            <p:cNvSpPr/>
            <p:nvPr/>
          </p:nvSpPr>
          <p:spPr>
            <a:xfrm>
              <a:off x="0" y="0"/>
              <a:ext cx="865306" cy="1029270"/>
            </a:xfrm>
            <a:custGeom>
              <a:avLst/>
              <a:gdLst/>
              <a:ahLst/>
              <a:cxnLst/>
              <a:rect l="l" t="t" r="r" b="b"/>
              <a:pathLst>
                <a:path w="865306" h="1029270">
                  <a:moveTo>
                    <a:pt x="35867" y="0"/>
                  </a:moveTo>
                  <a:lnTo>
                    <a:pt x="829440" y="0"/>
                  </a:lnTo>
                  <a:cubicBezTo>
                    <a:pt x="849248" y="0"/>
                    <a:pt x="865306" y="16058"/>
                    <a:pt x="865306" y="35867"/>
                  </a:cubicBezTo>
                  <a:lnTo>
                    <a:pt x="865306" y="993404"/>
                  </a:lnTo>
                  <a:cubicBezTo>
                    <a:pt x="865306" y="1013212"/>
                    <a:pt x="849248" y="1029270"/>
                    <a:pt x="829440" y="1029270"/>
                  </a:cubicBezTo>
                  <a:lnTo>
                    <a:pt x="35867" y="1029270"/>
                  </a:lnTo>
                  <a:cubicBezTo>
                    <a:pt x="16058" y="1029270"/>
                    <a:pt x="0" y="1013212"/>
                    <a:pt x="0" y="993404"/>
                  </a:cubicBezTo>
                  <a:lnTo>
                    <a:pt x="0" y="35867"/>
                  </a:lnTo>
                  <a:cubicBezTo>
                    <a:pt x="0" y="16058"/>
                    <a:pt x="16058" y="0"/>
                    <a:pt x="35867" y="0"/>
                  </a:cubicBezTo>
                  <a:close/>
                </a:path>
              </a:pathLst>
            </a:custGeom>
            <a:solidFill>
              <a:srgbClr val="F6F6F7"/>
            </a:solidFill>
          </p:spPr>
        </p:sp>
        <p:sp>
          <p:nvSpPr>
            <p:cNvPr id="27" name="TextBox 27"/>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8" name="Group 28"/>
          <p:cNvGrpSpPr/>
          <p:nvPr/>
        </p:nvGrpSpPr>
        <p:grpSpPr>
          <a:xfrm>
            <a:off x="6252959" y="2287134"/>
            <a:ext cx="2158529" cy="2158529"/>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30" name="TextBox 30"/>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31" name="Group 31"/>
          <p:cNvGrpSpPr/>
          <p:nvPr/>
        </p:nvGrpSpPr>
        <p:grpSpPr>
          <a:xfrm>
            <a:off x="8805188" y="2287134"/>
            <a:ext cx="2158529" cy="2158529"/>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33" name="TextBox 33"/>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34" name="Group 34"/>
          <p:cNvGrpSpPr/>
          <p:nvPr/>
        </p:nvGrpSpPr>
        <p:grpSpPr>
          <a:xfrm>
            <a:off x="6487411" y="2521586"/>
            <a:ext cx="1689625" cy="1689625"/>
            <a:chOff x="0" y="0"/>
            <a:chExt cx="3379251" cy="3379251"/>
          </a:xfrm>
        </p:grpSpPr>
        <p:grpSp>
          <p:nvGrpSpPr>
            <p:cNvPr id="35" name="Group 35"/>
            <p:cNvGrpSpPr>
              <a:grpSpLocks noChangeAspect="1"/>
            </p:cNvGrpSpPr>
            <p:nvPr/>
          </p:nvGrpSpPr>
          <p:grpSpPr>
            <a:xfrm>
              <a:off x="0" y="0"/>
              <a:ext cx="3379251" cy="3379251"/>
              <a:chOff x="0" y="0"/>
              <a:chExt cx="2540000" cy="2540000"/>
            </a:xfrm>
          </p:grpSpPr>
          <p:sp>
            <p:nvSpPr>
              <p:cNvPr id="36" name="Freeform 36"/>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37" name="Freeform 37"/>
              <p:cNvSpPr/>
              <p:nvPr/>
            </p:nvSpPr>
            <p:spPr>
              <a:xfrm>
                <a:off x="157091" y="0"/>
                <a:ext cx="2468466" cy="2673147"/>
              </a:xfrm>
              <a:custGeom>
                <a:avLst/>
                <a:gdLst/>
                <a:ahLst/>
                <a:cxnLst/>
                <a:rect l="l" t="t" r="r" b="b"/>
                <a:pathLst>
                  <a:path w="2468466" h="2673147">
                    <a:moveTo>
                      <a:pt x="1112909" y="0"/>
                    </a:moveTo>
                    <a:cubicBezTo>
                      <a:pt x="1732581" y="0"/>
                      <a:pt x="2261782" y="447210"/>
                      <a:pt x="2365124" y="1058204"/>
                    </a:cubicBezTo>
                    <a:cubicBezTo>
                      <a:pt x="2468466" y="1669198"/>
                      <a:pt x="2115773" y="2265568"/>
                      <a:pt x="1530570" y="2469358"/>
                    </a:cubicBezTo>
                    <a:cubicBezTo>
                      <a:pt x="945366" y="2673147"/>
                      <a:pt x="298529" y="2424850"/>
                      <a:pt x="0" y="1881827"/>
                    </a:cubicBezTo>
                    <a:lnTo>
                      <a:pt x="333872" y="1698279"/>
                    </a:lnTo>
                    <a:cubicBezTo>
                      <a:pt x="542843" y="2078395"/>
                      <a:pt x="995629" y="2252203"/>
                      <a:pt x="1405271" y="2109550"/>
                    </a:cubicBezTo>
                    <a:cubicBezTo>
                      <a:pt x="1814914" y="1966898"/>
                      <a:pt x="2061799" y="1549438"/>
                      <a:pt x="1989459" y="1121743"/>
                    </a:cubicBezTo>
                    <a:cubicBezTo>
                      <a:pt x="1917120" y="694047"/>
                      <a:pt x="1546679" y="381000"/>
                      <a:pt x="1112909" y="381000"/>
                    </a:cubicBezTo>
                    <a:close/>
                  </a:path>
                </a:pathLst>
              </a:custGeom>
              <a:solidFill>
                <a:srgbClr val="FFBB54"/>
              </a:solidFill>
            </p:spPr>
          </p:sp>
        </p:grpSp>
      </p:grpSp>
      <p:grpSp>
        <p:nvGrpSpPr>
          <p:cNvPr id="38" name="Group 38"/>
          <p:cNvGrpSpPr/>
          <p:nvPr/>
        </p:nvGrpSpPr>
        <p:grpSpPr>
          <a:xfrm>
            <a:off x="9039640" y="2521586"/>
            <a:ext cx="1689625" cy="1689625"/>
            <a:chOff x="0" y="0"/>
            <a:chExt cx="3379251" cy="3379251"/>
          </a:xfrm>
        </p:grpSpPr>
        <p:grpSp>
          <p:nvGrpSpPr>
            <p:cNvPr id="39" name="Group 39"/>
            <p:cNvGrpSpPr>
              <a:grpSpLocks noChangeAspect="1"/>
            </p:cNvGrpSpPr>
            <p:nvPr/>
          </p:nvGrpSpPr>
          <p:grpSpPr>
            <a:xfrm>
              <a:off x="0" y="0"/>
              <a:ext cx="3379251" cy="3379251"/>
              <a:chOff x="0" y="0"/>
              <a:chExt cx="2540000" cy="2540000"/>
            </a:xfrm>
          </p:grpSpPr>
          <p:sp>
            <p:nvSpPr>
              <p:cNvPr id="40" name="Freeform 40"/>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41" name="Freeform 41"/>
              <p:cNvSpPr/>
              <p:nvPr/>
            </p:nvSpPr>
            <p:spPr>
              <a:xfrm>
                <a:off x="-119670" y="0"/>
                <a:ext cx="2766855" cy="2645006"/>
              </a:xfrm>
              <a:custGeom>
                <a:avLst/>
                <a:gdLst/>
                <a:ahLst/>
                <a:cxnLst/>
                <a:rect l="l" t="t" r="r" b="b"/>
                <a:pathLst>
                  <a:path w="2766855" h="2645006">
                    <a:moveTo>
                      <a:pt x="1389670" y="0"/>
                    </a:moveTo>
                    <a:lnTo>
                      <a:pt x="1389670" y="0"/>
                    </a:lnTo>
                    <a:cubicBezTo>
                      <a:pt x="1954609" y="0"/>
                      <a:pt x="2451630" y="373174"/>
                      <a:pt x="2609243" y="915681"/>
                    </a:cubicBezTo>
                    <a:cubicBezTo>
                      <a:pt x="2766856" y="1458188"/>
                      <a:pt x="2547163" y="2039587"/>
                      <a:pt x="2070170" y="2342297"/>
                    </a:cubicBezTo>
                    <a:cubicBezTo>
                      <a:pt x="1593176" y="2645006"/>
                      <a:pt x="973571" y="2596242"/>
                      <a:pt x="549804" y="2222641"/>
                    </a:cubicBezTo>
                    <a:cubicBezTo>
                      <a:pt x="126037" y="1849040"/>
                      <a:pt x="0" y="1240432"/>
                      <a:pt x="240540" y="729260"/>
                    </a:cubicBezTo>
                    <a:lnTo>
                      <a:pt x="585279" y="891482"/>
                    </a:lnTo>
                    <a:cubicBezTo>
                      <a:pt x="416901" y="1249303"/>
                      <a:pt x="505127" y="1675328"/>
                      <a:pt x="801764" y="1936849"/>
                    </a:cubicBezTo>
                    <a:cubicBezTo>
                      <a:pt x="1098400" y="2198369"/>
                      <a:pt x="1532124" y="2232504"/>
                      <a:pt x="1866020" y="2020607"/>
                    </a:cubicBezTo>
                    <a:cubicBezTo>
                      <a:pt x="2199916" y="1808711"/>
                      <a:pt x="2353700" y="1401732"/>
                      <a:pt x="2243371" y="1021977"/>
                    </a:cubicBezTo>
                    <a:cubicBezTo>
                      <a:pt x="2133042" y="642222"/>
                      <a:pt x="1785127" y="381000"/>
                      <a:pt x="1389670" y="381000"/>
                    </a:cubicBezTo>
                    <a:close/>
                  </a:path>
                </a:pathLst>
              </a:custGeom>
              <a:solidFill>
                <a:srgbClr val="50D0BC"/>
              </a:solidFill>
            </p:spPr>
          </p:sp>
        </p:grpSp>
      </p:grpSp>
      <p:grpSp>
        <p:nvGrpSpPr>
          <p:cNvPr id="42" name="Group 42"/>
          <p:cNvGrpSpPr/>
          <p:nvPr/>
        </p:nvGrpSpPr>
        <p:grpSpPr>
          <a:xfrm>
            <a:off x="1150998" y="3274802"/>
            <a:ext cx="2158529" cy="2567541"/>
            <a:chOff x="0" y="0"/>
            <a:chExt cx="865306" cy="1029270"/>
          </a:xfrm>
        </p:grpSpPr>
        <p:sp>
          <p:nvSpPr>
            <p:cNvPr id="43" name="Freeform 43"/>
            <p:cNvSpPr/>
            <p:nvPr/>
          </p:nvSpPr>
          <p:spPr>
            <a:xfrm>
              <a:off x="0" y="0"/>
              <a:ext cx="865306" cy="1029270"/>
            </a:xfrm>
            <a:custGeom>
              <a:avLst/>
              <a:gdLst/>
              <a:ahLst/>
              <a:cxnLst/>
              <a:rect l="l" t="t" r="r" b="b"/>
              <a:pathLst>
                <a:path w="865306" h="1029270">
                  <a:moveTo>
                    <a:pt x="35867" y="0"/>
                  </a:moveTo>
                  <a:lnTo>
                    <a:pt x="829440" y="0"/>
                  </a:lnTo>
                  <a:cubicBezTo>
                    <a:pt x="849248" y="0"/>
                    <a:pt x="865306" y="16058"/>
                    <a:pt x="865306" y="35867"/>
                  </a:cubicBezTo>
                  <a:lnTo>
                    <a:pt x="865306" y="993404"/>
                  </a:lnTo>
                  <a:cubicBezTo>
                    <a:pt x="865306" y="1013212"/>
                    <a:pt x="849248" y="1029270"/>
                    <a:pt x="829440" y="1029270"/>
                  </a:cubicBezTo>
                  <a:lnTo>
                    <a:pt x="35867" y="1029270"/>
                  </a:lnTo>
                  <a:cubicBezTo>
                    <a:pt x="16058" y="1029270"/>
                    <a:pt x="0" y="1013212"/>
                    <a:pt x="0" y="993404"/>
                  </a:cubicBezTo>
                  <a:lnTo>
                    <a:pt x="0" y="35867"/>
                  </a:lnTo>
                  <a:cubicBezTo>
                    <a:pt x="0" y="16058"/>
                    <a:pt x="16058" y="0"/>
                    <a:pt x="35867" y="0"/>
                  </a:cubicBezTo>
                  <a:close/>
                </a:path>
              </a:pathLst>
            </a:custGeom>
            <a:solidFill>
              <a:srgbClr val="F6F6F7"/>
            </a:solidFill>
          </p:spPr>
        </p:sp>
        <p:sp>
          <p:nvSpPr>
            <p:cNvPr id="44" name="TextBox 44"/>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45" name="Group 45"/>
          <p:cNvGrpSpPr/>
          <p:nvPr/>
        </p:nvGrpSpPr>
        <p:grpSpPr>
          <a:xfrm>
            <a:off x="1150998" y="2287134"/>
            <a:ext cx="2158529" cy="2158529"/>
            <a:chOff x="0" y="0"/>
            <a:chExt cx="812800" cy="812800"/>
          </a:xfrm>
        </p:grpSpPr>
        <p:sp>
          <p:nvSpPr>
            <p:cNvPr id="46" name="Freeform 4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47" name="TextBox 47"/>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48" name="Group 48"/>
          <p:cNvGrpSpPr/>
          <p:nvPr/>
        </p:nvGrpSpPr>
        <p:grpSpPr>
          <a:xfrm>
            <a:off x="1385450" y="2521586"/>
            <a:ext cx="1689625" cy="1689625"/>
            <a:chOff x="0" y="0"/>
            <a:chExt cx="3379251" cy="3379251"/>
          </a:xfrm>
        </p:grpSpPr>
        <p:grpSp>
          <p:nvGrpSpPr>
            <p:cNvPr id="49" name="Group 49"/>
            <p:cNvGrpSpPr>
              <a:grpSpLocks noChangeAspect="1"/>
            </p:cNvGrpSpPr>
            <p:nvPr/>
          </p:nvGrpSpPr>
          <p:grpSpPr>
            <a:xfrm>
              <a:off x="0" y="0"/>
              <a:ext cx="3379251" cy="3379251"/>
              <a:chOff x="0" y="0"/>
              <a:chExt cx="2540000" cy="2540000"/>
            </a:xfrm>
          </p:grpSpPr>
          <p:sp>
            <p:nvSpPr>
              <p:cNvPr id="50" name="Freeform 50"/>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51" name="Freeform 51"/>
              <p:cNvSpPr/>
              <p:nvPr/>
            </p:nvSpPr>
            <p:spPr>
              <a:xfrm>
                <a:off x="1270000" y="0"/>
                <a:ext cx="1376323" cy="2248552"/>
              </a:xfrm>
              <a:custGeom>
                <a:avLst/>
                <a:gdLst/>
                <a:ahLst/>
                <a:cxnLst/>
                <a:rect l="l" t="t" r="r" b="b"/>
                <a:pathLst>
                  <a:path w="1376323" h="2248552">
                    <a:moveTo>
                      <a:pt x="0" y="0"/>
                    </a:moveTo>
                    <a:lnTo>
                      <a:pt x="0" y="0"/>
                    </a:lnTo>
                    <a:cubicBezTo>
                      <a:pt x="535531" y="0"/>
                      <a:pt x="1013514" y="335932"/>
                      <a:pt x="1194919" y="839803"/>
                    </a:cubicBezTo>
                    <a:cubicBezTo>
                      <a:pt x="1376323" y="1343674"/>
                      <a:pt x="1222162" y="1907192"/>
                      <a:pt x="809528" y="2248552"/>
                    </a:cubicBezTo>
                    <a:lnTo>
                      <a:pt x="566670" y="1954986"/>
                    </a:lnTo>
                    <a:cubicBezTo>
                      <a:pt x="855513" y="1716034"/>
                      <a:pt x="963426" y="1321572"/>
                      <a:pt x="836443" y="968862"/>
                    </a:cubicBezTo>
                    <a:cubicBezTo>
                      <a:pt x="709460" y="616152"/>
                      <a:pt x="374872" y="381000"/>
                      <a:pt x="0" y="381000"/>
                    </a:cubicBezTo>
                    <a:close/>
                  </a:path>
                </a:pathLst>
              </a:custGeom>
              <a:solidFill>
                <a:srgbClr val="717EEE"/>
              </a:solidFill>
            </p:spPr>
          </p:sp>
        </p:grpSp>
      </p:grpSp>
      <p:grpSp>
        <p:nvGrpSpPr>
          <p:cNvPr id="52" name="Group 52"/>
          <p:cNvGrpSpPr/>
          <p:nvPr/>
        </p:nvGrpSpPr>
        <p:grpSpPr>
          <a:xfrm>
            <a:off x="1966753" y="3105988"/>
            <a:ext cx="527019" cy="520821"/>
            <a:chOff x="0" y="0"/>
            <a:chExt cx="1054037" cy="1041642"/>
          </a:xfrm>
        </p:grpSpPr>
        <p:grpSp>
          <p:nvGrpSpPr>
            <p:cNvPr id="53" name="Group 53"/>
            <p:cNvGrpSpPr/>
            <p:nvPr/>
          </p:nvGrpSpPr>
          <p:grpSpPr>
            <a:xfrm>
              <a:off x="60613" y="0"/>
              <a:ext cx="932812" cy="932812"/>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55" name="TextBox 5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6" name="Group 56"/>
            <p:cNvGrpSpPr/>
            <p:nvPr/>
          </p:nvGrpSpPr>
          <p:grpSpPr>
            <a:xfrm rot="-10800000">
              <a:off x="0" y="303223"/>
              <a:ext cx="1054037" cy="738419"/>
              <a:chOff x="0" y="0"/>
              <a:chExt cx="812800" cy="569418"/>
            </a:xfrm>
          </p:grpSpPr>
          <p:sp>
            <p:nvSpPr>
              <p:cNvPr id="57" name="Freeform 57"/>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58" name="TextBox 58"/>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grpSp>
        <p:nvGrpSpPr>
          <p:cNvPr id="59" name="Group 59"/>
          <p:cNvGrpSpPr/>
          <p:nvPr/>
        </p:nvGrpSpPr>
        <p:grpSpPr>
          <a:xfrm>
            <a:off x="4526963" y="3030049"/>
            <a:ext cx="508560" cy="672699"/>
            <a:chOff x="0" y="0"/>
            <a:chExt cx="1017120" cy="1345399"/>
          </a:xfrm>
        </p:grpSpPr>
        <p:grpSp>
          <p:nvGrpSpPr>
            <p:cNvPr id="60" name="Group 60"/>
            <p:cNvGrpSpPr/>
            <p:nvPr/>
          </p:nvGrpSpPr>
          <p:grpSpPr>
            <a:xfrm>
              <a:off x="42154" y="0"/>
              <a:ext cx="932812" cy="932812"/>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62" name="TextBox 6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63" name="Group 63"/>
            <p:cNvGrpSpPr/>
            <p:nvPr/>
          </p:nvGrpSpPr>
          <p:grpSpPr>
            <a:xfrm>
              <a:off x="0" y="328279"/>
              <a:ext cx="1017120" cy="1017120"/>
              <a:chOff x="0" y="0"/>
              <a:chExt cx="812800" cy="812800"/>
            </a:xfrm>
          </p:grpSpPr>
          <p:sp>
            <p:nvSpPr>
              <p:cNvPr id="64" name="Freeform 64"/>
              <p:cNvSpPr/>
              <p:nvPr/>
            </p:nvSpPr>
            <p:spPr>
              <a:xfrm>
                <a:off x="16065"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65" name="TextBox 65"/>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nvGrpSpPr>
          <p:cNvPr id="66" name="Group 66"/>
          <p:cNvGrpSpPr/>
          <p:nvPr/>
        </p:nvGrpSpPr>
        <p:grpSpPr>
          <a:xfrm>
            <a:off x="7068714" y="3091254"/>
            <a:ext cx="527019" cy="550290"/>
            <a:chOff x="0" y="0"/>
            <a:chExt cx="1054037" cy="1100580"/>
          </a:xfrm>
        </p:grpSpPr>
        <p:grpSp>
          <p:nvGrpSpPr>
            <p:cNvPr id="67" name="Group 67"/>
            <p:cNvGrpSpPr/>
            <p:nvPr/>
          </p:nvGrpSpPr>
          <p:grpSpPr>
            <a:xfrm rot="-10800000">
              <a:off x="0" y="362161"/>
              <a:ext cx="1054037" cy="738419"/>
              <a:chOff x="0" y="0"/>
              <a:chExt cx="812800" cy="569418"/>
            </a:xfrm>
          </p:grpSpPr>
          <p:sp>
            <p:nvSpPr>
              <p:cNvPr id="68" name="Freeform 68"/>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solidFill>
            </p:spPr>
          </p:sp>
          <p:sp>
            <p:nvSpPr>
              <p:cNvPr id="69" name="TextBox 69"/>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nvGrpSpPr>
            <p:cNvPr id="70" name="Group 70"/>
            <p:cNvGrpSpPr/>
            <p:nvPr/>
          </p:nvGrpSpPr>
          <p:grpSpPr>
            <a:xfrm>
              <a:off x="125675" y="0"/>
              <a:ext cx="802687" cy="934035"/>
              <a:chOff x="0" y="0"/>
              <a:chExt cx="698500" cy="812800"/>
            </a:xfrm>
          </p:grpSpPr>
          <p:sp>
            <p:nvSpPr>
              <p:cNvPr id="71" name="Freeform 71"/>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BB54">
                  <a:alpha val="74902"/>
                </a:srgbClr>
              </a:solidFill>
            </p:spPr>
          </p:sp>
          <p:sp>
            <p:nvSpPr>
              <p:cNvPr id="72" name="TextBox 72"/>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73" name="Group 73"/>
          <p:cNvGrpSpPr/>
          <p:nvPr/>
        </p:nvGrpSpPr>
        <p:grpSpPr>
          <a:xfrm>
            <a:off x="9608996" y="3083397"/>
            <a:ext cx="550913" cy="566003"/>
            <a:chOff x="0" y="0"/>
            <a:chExt cx="1101825" cy="1132006"/>
          </a:xfrm>
        </p:grpSpPr>
        <p:grpSp>
          <p:nvGrpSpPr>
            <p:cNvPr id="74" name="Group 74"/>
            <p:cNvGrpSpPr/>
            <p:nvPr/>
          </p:nvGrpSpPr>
          <p:grpSpPr>
            <a:xfrm>
              <a:off x="0" y="197970"/>
              <a:ext cx="802687" cy="934035"/>
              <a:chOff x="0" y="0"/>
              <a:chExt cx="698500" cy="812800"/>
            </a:xfrm>
          </p:grpSpPr>
          <p:sp>
            <p:nvSpPr>
              <p:cNvPr id="75" name="Freeform 75"/>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50D0BC"/>
              </a:solidFill>
            </p:spPr>
          </p:sp>
          <p:sp>
            <p:nvSpPr>
              <p:cNvPr id="76" name="TextBox 76"/>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nvGrpSpPr>
            <p:cNvPr id="77" name="Group 77"/>
            <p:cNvGrpSpPr/>
            <p:nvPr/>
          </p:nvGrpSpPr>
          <p:grpSpPr>
            <a:xfrm>
              <a:off x="299138" y="0"/>
              <a:ext cx="802687" cy="934035"/>
              <a:chOff x="0" y="0"/>
              <a:chExt cx="698500" cy="812800"/>
            </a:xfrm>
          </p:grpSpPr>
          <p:sp>
            <p:nvSpPr>
              <p:cNvPr id="78" name="Freeform 78"/>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7784">
                  <a:alpha val="74902"/>
                </a:srgbClr>
              </a:solidFill>
            </p:spPr>
          </p:sp>
          <p:sp>
            <p:nvSpPr>
              <p:cNvPr id="79" name="TextBox 79"/>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80" name="Group 80"/>
          <p:cNvGrpSpPr/>
          <p:nvPr/>
        </p:nvGrpSpPr>
        <p:grpSpPr>
          <a:xfrm>
            <a:off x="1533013" y="4443220"/>
            <a:ext cx="1394500" cy="1080475"/>
            <a:chOff x="0" y="-47625"/>
            <a:chExt cx="2789000" cy="2160950"/>
          </a:xfrm>
        </p:grpSpPr>
        <p:sp>
          <p:nvSpPr>
            <p:cNvPr id="81" name="TextBox 81"/>
            <p:cNvSpPr txBox="1"/>
            <p:nvPr/>
          </p:nvSpPr>
          <p:spPr>
            <a:xfrm>
              <a:off x="166464" y="-47625"/>
              <a:ext cx="2456076" cy="457690"/>
            </a:xfrm>
            <a:prstGeom prst="rect">
              <a:avLst/>
            </a:prstGeom>
          </p:spPr>
          <p:txBody>
            <a:bodyPr lIns="0" tIns="0" rIns="0" bIns="0" rtlCol="0" anchor="t">
              <a:spAutoFit/>
            </a:bodyPr>
            <a:lstStyle/>
            <a:p>
              <a:pPr algn="ctr">
                <a:lnSpc>
                  <a:spcPts val="1907"/>
                </a:lnSpc>
              </a:pPr>
              <a:r>
                <a:rPr lang="en-US" sz="1362">
                  <a:solidFill>
                    <a:srgbClr val="121A5D"/>
                  </a:solidFill>
                  <a:latin typeface="Canva Sans 1 Bold"/>
                </a:rPr>
                <a:t>Free Subscription</a:t>
              </a:r>
            </a:p>
          </p:txBody>
        </p:sp>
        <p:sp>
          <p:nvSpPr>
            <p:cNvPr id="82" name="TextBox 82"/>
            <p:cNvSpPr txBox="1"/>
            <p:nvPr/>
          </p:nvSpPr>
          <p:spPr>
            <a:xfrm>
              <a:off x="0" y="1361837"/>
              <a:ext cx="2789000" cy="751488"/>
            </a:xfrm>
            <a:prstGeom prst="rect">
              <a:avLst/>
            </a:prstGeom>
          </p:spPr>
          <p:txBody>
            <a:bodyPr lIns="0" tIns="0" rIns="0" bIns="0" rtlCol="0" anchor="t">
              <a:spAutoFit/>
            </a:bodyPr>
            <a:lstStyle/>
            <a:p>
              <a:pPr algn="ctr">
                <a:lnSpc>
                  <a:spcPts val="953"/>
                </a:lnSpc>
              </a:pPr>
              <a:r>
                <a:rPr lang="en-US" sz="681">
                  <a:solidFill>
                    <a:srgbClr val="121A5D"/>
                  </a:solidFill>
                  <a:latin typeface="Canva Sans 1"/>
                </a:rPr>
                <a:t>Lorem ipsum dolor sit amet, consectetur adipiscing elit, sed do eiusmod tempor</a:t>
              </a:r>
            </a:p>
          </p:txBody>
        </p:sp>
      </p:grpSp>
      <p:grpSp>
        <p:nvGrpSpPr>
          <p:cNvPr id="83" name="Group 83"/>
          <p:cNvGrpSpPr/>
          <p:nvPr/>
        </p:nvGrpSpPr>
        <p:grpSpPr>
          <a:xfrm>
            <a:off x="4083993" y="4443220"/>
            <a:ext cx="1394500" cy="1080475"/>
            <a:chOff x="0" y="-47625"/>
            <a:chExt cx="2789000" cy="2160950"/>
          </a:xfrm>
        </p:grpSpPr>
        <p:sp>
          <p:nvSpPr>
            <p:cNvPr id="84" name="TextBox 84"/>
            <p:cNvSpPr txBox="1"/>
            <p:nvPr/>
          </p:nvSpPr>
          <p:spPr>
            <a:xfrm>
              <a:off x="166464" y="-47625"/>
              <a:ext cx="2456076" cy="945004"/>
            </a:xfrm>
            <a:prstGeom prst="rect">
              <a:avLst/>
            </a:prstGeom>
          </p:spPr>
          <p:txBody>
            <a:bodyPr lIns="0" tIns="0" rIns="0" bIns="0" rtlCol="0" anchor="t">
              <a:spAutoFit/>
            </a:bodyPr>
            <a:lstStyle/>
            <a:p>
              <a:pPr algn="ctr">
                <a:lnSpc>
                  <a:spcPts val="1907"/>
                </a:lnSpc>
              </a:pPr>
              <a:r>
                <a:rPr lang="en-US" sz="1362">
                  <a:solidFill>
                    <a:srgbClr val="121A5D"/>
                  </a:solidFill>
                  <a:latin typeface="Canva Sans 1 Bold"/>
                </a:rPr>
                <a:t>Professional Subscription</a:t>
              </a:r>
            </a:p>
          </p:txBody>
        </p:sp>
        <p:sp>
          <p:nvSpPr>
            <p:cNvPr id="85" name="TextBox 85"/>
            <p:cNvSpPr txBox="1"/>
            <p:nvPr/>
          </p:nvSpPr>
          <p:spPr>
            <a:xfrm>
              <a:off x="0" y="1361837"/>
              <a:ext cx="2789000" cy="751488"/>
            </a:xfrm>
            <a:prstGeom prst="rect">
              <a:avLst/>
            </a:prstGeom>
          </p:spPr>
          <p:txBody>
            <a:bodyPr lIns="0" tIns="0" rIns="0" bIns="0" rtlCol="0" anchor="t">
              <a:spAutoFit/>
            </a:bodyPr>
            <a:lstStyle/>
            <a:p>
              <a:pPr algn="ctr">
                <a:lnSpc>
                  <a:spcPts val="953"/>
                </a:lnSpc>
              </a:pPr>
              <a:r>
                <a:rPr lang="en-US" sz="681">
                  <a:solidFill>
                    <a:srgbClr val="121A5D"/>
                  </a:solidFill>
                  <a:latin typeface="Canva Sans 1"/>
                </a:rPr>
                <a:t>Lorem ipsum dolor sit amet, consectetur adipiscing elit, sed do eiusmod tempor</a:t>
              </a:r>
            </a:p>
          </p:txBody>
        </p:sp>
      </p:grpSp>
      <p:sp>
        <p:nvSpPr>
          <p:cNvPr id="86" name="TextBox 86"/>
          <p:cNvSpPr txBox="1"/>
          <p:nvPr/>
        </p:nvSpPr>
        <p:spPr>
          <a:xfrm>
            <a:off x="6718205" y="4435283"/>
            <a:ext cx="1228037" cy="472502"/>
          </a:xfrm>
          <a:prstGeom prst="rect">
            <a:avLst/>
          </a:prstGeom>
        </p:spPr>
        <p:txBody>
          <a:bodyPr lIns="0" tIns="0" rIns="0" bIns="0" rtlCol="0" anchor="t">
            <a:spAutoFit/>
          </a:bodyPr>
          <a:lstStyle/>
          <a:p>
            <a:pPr algn="ctr">
              <a:lnSpc>
                <a:spcPts val="1907"/>
              </a:lnSpc>
            </a:pPr>
            <a:r>
              <a:rPr lang="en-US" sz="1362">
                <a:solidFill>
                  <a:srgbClr val="121A5D"/>
                </a:solidFill>
                <a:latin typeface="Canva Sans 1 Bold"/>
              </a:rPr>
              <a:t>Platinum Subscription</a:t>
            </a:r>
          </a:p>
        </p:txBody>
      </p:sp>
      <p:sp>
        <p:nvSpPr>
          <p:cNvPr id="87" name="TextBox 87"/>
          <p:cNvSpPr txBox="1"/>
          <p:nvPr/>
        </p:nvSpPr>
        <p:spPr>
          <a:xfrm>
            <a:off x="9270434" y="4435283"/>
            <a:ext cx="1228037" cy="472502"/>
          </a:xfrm>
          <a:prstGeom prst="rect">
            <a:avLst/>
          </a:prstGeom>
        </p:spPr>
        <p:txBody>
          <a:bodyPr lIns="0" tIns="0" rIns="0" bIns="0" rtlCol="0" anchor="t">
            <a:spAutoFit/>
          </a:bodyPr>
          <a:lstStyle/>
          <a:p>
            <a:pPr algn="ctr">
              <a:lnSpc>
                <a:spcPts val="1907"/>
              </a:lnSpc>
            </a:pPr>
            <a:r>
              <a:rPr lang="en-US" sz="1362">
                <a:solidFill>
                  <a:srgbClr val="121A5D"/>
                </a:solidFill>
                <a:latin typeface="Canva Sans 1 Bold"/>
              </a:rPr>
              <a:t>Business Corporate</a:t>
            </a:r>
          </a:p>
        </p:txBody>
      </p:sp>
      <p:sp>
        <p:nvSpPr>
          <p:cNvPr id="88" name="TextBox 88"/>
          <p:cNvSpPr txBox="1"/>
          <p:nvPr/>
        </p:nvSpPr>
        <p:spPr>
          <a:xfrm>
            <a:off x="6634973" y="5143187"/>
            <a:ext cx="1394500" cy="375744"/>
          </a:xfrm>
          <a:prstGeom prst="rect">
            <a:avLst/>
          </a:prstGeom>
        </p:spPr>
        <p:txBody>
          <a:bodyPr lIns="0" tIns="0" rIns="0" bIns="0" rtlCol="0" anchor="t">
            <a:spAutoFit/>
          </a:bodyPr>
          <a:lstStyle/>
          <a:p>
            <a:pPr algn="ctr">
              <a:lnSpc>
                <a:spcPts val="953"/>
              </a:lnSpc>
            </a:pPr>
            <a:r>
              <a:rPr lang="en-US" sz="681">
                <a:solidFill>
                  <a:srgbClr val="121A5D"/>
                </a:solidFill>
                <a:latin typeface="Canva Sans 1"/>
              </a:rPr>
              <a:t>Lorem ipsum dolor sit amet, consectetur adipiscing elit, sed do eiusmod tempor</a:t>
            </a:r>
          </a:p>
        </p:txBody>
      </p:sp>
      <p:sp>
        <p:nvSpPr>
          <p:cNvPr id="89" name="TextBox 89"/>
          <p:cNvSpPr txBox="1"/>
          <p:nvPr/>
        </p:nvSpPr>
        <p:spPr>
          <a:xfrm>
            <a:off x="9187202" y="5143187"/>
            <a:ext cx="1394500" cy="375744"/>
          </a:xfrm>
          <a:prstGeom prst="rect">
            <a:avLst/>
          </a:prstGeom>
        </p:spPr>
        <p:txBody>
          <a:bodyPr lIns="0" tIns="0" rIns="0" bIns="0" rtlCol="0" anchor="t">
            <a:spAutoFit/>
          </a:bodyPr>
          <a:lstStyle/>
          <a:p>
            <a:pPr algn="ctr">
              <a:lnSpc>
                <a:spcPts val="953"/>
              </a:lnSpc>
            </a:pPr>
            <a:r>
              <a:rPr lang="en-US" sz="681">
                <a:solidFill>
                  <a:srgbClr val="121A5D"/>
                </a:solidFill>
                <a:latin typeface="Canva Sans 1"/>
              </a:rPr>
              <a:t>Lorem ipsum dolor sit amet, consectetur adipiscing elit, sed do eiusmod tempor</a:t>
            </a:r>
          </a:p>
        </p:txBody>
      </p:sp>
      <p:sp>
        <p:nvSpPr>
          <p:cNvPr id="90" name="TextBox 90"/>
          <p:cNvSpPr txBox="1"/>
          <p:nvPr/>
        </p:nvSpPr>
        <p:spPr>
          <a:xfrm>
            <a:off x="3789285" y="699518"/>
            <a:ext cx="4727731" cy="360740"/>
          </a:xfrm>
          <a:prstGeom prst="rect">
            <a:avLst/>
          </a:prstGeom>
        </p:spPr>
        <p:txBody>
          <a:bodyPr lIns="0" tIns="0" rIns="0" bIns="0" rtlCol="0" anchor="t">
            <a:spAutoFit/>
          </a:bodyPr>
          <a:lstStyle/>
          <a:p>
            <a:pPr algn="ctr">
              <a:lnSpc>
                <a:spcPts val="2987"/>
              </a:lnSpc>
            </a:pPr>
            <a:r>
              <a:rPr lang="en-US" sz="2133">
                <a:solidFill>
                  <a:srgbClr val="121A5D"/>
                </a:solidFill>
                <a:latin typeface="Canva Sans 1 Bold"/>
              </a:rPr>
              <a:t>Business Annual Report Concept</a:t>
            </a:r>
          </a:p>
        </p:txBody>
      </p:sp>
      <p:sp>
        <p:nvSpPr>
          <p:cNvPr id="91" name="TextBox 91"/>
          <p:cNvSpPr txBox="1"/>
          <p:nvPr/>
        </p:nvSpPr>
        <p:spPr>
          <a:xfrm>
            <a:off x="2487637" y="1244041"/>
            <a:ext cx="7216727" cy="323294"/>
          </a:xfrm>
          <a:prstGeom prst="rect">
            <a:avLst/>
          </a:prstGeom>
        </p:spPr>
        <p:txBody>
          <a:bodyPr lIns="0" tIns="0" rIns="0" bIns="0" rtlCol="0" anchor="t">
            <a:spAutoFit/>
          </a:bodyPr>
          <a:lstStyle/>
          <a:p>
            <a:pPr algn="ctr">
              <a:lnSpc>
                <a:spcPts val="1307"/>
              </a:lnSpc>
            </a:pPr>
            <a:r>
              <a:rPr lang="en-US" sz="933">
                <a:solidFill>
                  <a:srgbClr val="121A5D"/>
                </a:solidFill>
                <a:latin typeface="Canva Sans 1"/>
              </a:rPr>
              <a:t>Lorem ipsum dolor sit amet, consectetur adipiscing elit, sed do eiusmod tempor incididunt ut labore et dolore magna aliqua. Ut enim ad minim veniam, quis nostrud exercitation ullamco laboris nisi ut aliquip ex ea commodo consequat.</a:t>
            </a:r>
          </a:p>
        </p:txBody>
      </p:sp>
      <p:sp>
        <p:nvSpPr>
          <p:cNvPr id="92" name="Freeform 92"/>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3" name="Freeform 93"/>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8" name="TextBox 8"/>
          <p:cNvSpPr txBox="1"/>
          <p:nvPr/>
        </p:nvSpPr>
        <p:spPr>
          <a:xfrm>
            <a:off x="8158904" y="1324921"/>
            <a:ext cx="3038079" cy="227883"/>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Free Subscription</a:t>
            </a:r>
          </a:p>
        </p:txBody>
      </p:sp>
      <p:sp>
        <p:nvSpPr>
          <p:cNvPr id="9" name="TextBox 9"/>
          <p:cNvSpPr txBox="1"/>
          <p:nvPr/>
        </p:nvSpPr>
        <p:spPr>
          <a:xfrm>
            <a:off x="8158904" y="2979350"/>
            <a:ext cx="3038079" cy="227883"/>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Professional Subscription</a:t>
            </a:r>
          </a:p>
        </p:txBody>
      </p:sp>
      <p:sp>
        <p:nvSpPr>
          <p:cNvPr id="10" name="TextBox 10"/>
          <p:cNvSpPr txBox="1"/>
          <p:nvPr/>
        </p:nvSpPr>
        <p:spPr>
          <a:xfrm>
            <a:off x="8158904" y="1701829"/>
            <a:ext cx="2784079" cy="323294"/>
          </a:xfrm>
          <a:prstGeom prst="rect">
            <a:avLst/>
          </a:prstGeom>
        </p:spPr>
        <p:txBody>
          <a:bodyPr lIns="0" tIns="0" rIns="0" bIns="0" rtlCol="0" anchor="t">
            <a:spAutoFit/>
          </a:bodyPr>
          <a:lstStyle/>
          <a:p>
            <a:pPr>
              <a:lnSpc>
                <a:spcPts val="1307"/>
              </a:lnSpc>
            </a:pPr>
            <a:r>
              <a:rPr lang="en-US" sz="933">
                <a:solidFill>
                  <a:srgbClr val="121A5D"/>
                </a:solidFill>
                <a:latin typeface="Canva Sans 1"/>
              </a:rPr>
              <a:t>Lorem ipsum dolor sit amet, consectetur adipiscing elit, sed do eiusmod tempor incididunt ut labore et dolore.</a:t>
            </a:r>
          </a:p>
        </p:txBody>
      </p:sp>
      <p:sp>
        <p:nvSpPr>
          <p:cNvPr id="11" name="TextBox 11"/>
          <p:cNvSpPr txBox="1"/>
          <p:nvPr/>
        </p:nvSpPr>
        <p:spPr>
          <a:xfrm>
            <a:off x="8158904" y="3356258"/>
            <a:ext cx="2784079" cy="323294"/>
          </a:xfrm>
          <a:prstGeom prst="rect">
            <a:avLst/>
          </a:prstGeom>
        </p:spPr>
        <p:txBody>
          <a:bodyPr lIns="0" tIns="0" rIns="0" bIns="0" rtlCol="0" anchor="t">
            <a:spAutoFit/>
          </a:bodyPr>
          <a:lstStyle/>
          <a:p>
            <a:pPr>
              <a:lnSpc>
                <a:spcPts val="1307"/>
              </a:lnSpc>
            </a:pPr>
            <a:r>
              <a:rPr lang="en-US" sz="933">
                <a:solidFill>
                  <a:srgbClr val="121A5D"/>
                </a:solidFill>
                <a:latin typeface="Canva Sans 1"/>
              </a:rPr>
              <a:t>Lorem ipsum dolor sit amet, consectetur adipiscing elit, sed do eiusmod tempor incididunt ut labore et dolore.</a:t>
            </a:r>
          </a:p>
        </p:txBody>
      </p:sp>
      <p:grpSp>
        <p:nvGrpSpPr>
          <p:cNvPr id="12" name="Group 12"/>
          <p:cNvGrpSpPr/>
          <p:nvPr/>
        </p:nvGrpSpPr>
        <p:grpSpPr>
          <a:xfrm>
            <a:off x="6454280" y="1080708"/>
            <a:ext cx="1387729" cy="1387729"/>
            <a:chOff x="0" y="0"/>
            <a:chExt cx="2775457" cy="2775457"/>
          </a:xfrm>
        </p:grpSpPr>
        <p:grpSp>
          <p:nvGrpSpPr>
            <p:cNvPr id="13" name="Group 13"/>
            <p:cNvGrpSpPr>
              <a:grpSpLocks noChangeAspect="1"/>
            </p:cNvGrpSpPr>
            <p:nvPr/>
          </p:nvGrpSpPr>
          <p:grpSpPr>
            <a:xfrm>
              <a:off x="0" y="0"/>
              <a:ext cx="2775457" cy="2775457"/>
              <a:chOff x="0" y="0"/>
              <a:chExt cx="2540000" cy="2540000"/>
            </a:xfrm>
          </p:grpSpPr>
          <p:sp>
            <p:nvSpPr>
              <p:cNvPr id="14" name="Freeform 1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15" name="Freeform 15"/>
              <p:cNvSpPr/>
              <p:nvPr/>
            </p:nvSpPr>
            <p:spPr>
              <a:xfrm>
                <a:off x="1270000" y="0"/>
                <a:ext cx="1327710" cy="1585836"/>
              </a:xfrm>
              <a:custGeom>
                <a:avLst/>
                <a:gdLst/>
                <a:ahLst/>
                <a:cxnLst/>
                <a:rect l="l" t="t" r="r" b="b"/>
                <a:pathLst>
                  <a:path w="1327710" h="1585836">
                    <a:moveTo>
                      <a:pt x="0" y="0"/>
                    </a:moveTo>
                    <a:cubicBezTo>
                      <a:pt x="392494" y="0"/>
                      <a:pt x="762935" y="181477"/>
                      <a:pt x="1003497" y="491608"/>
                    </a:cubicBezTo>
                    <a:cubicBezTo>
                      <a:pt x="1244059" y="801739"/>
                      <a:pt x="1327710" y="1205674"/>
                      <a:pt x="1230101" y="1585836"/>
                    </a:cubicBezTo>
                    <a:lnTo>
                      <a:pt x="861071" y="1491085"/>
                    </a:lnTo>
                    <a:cubicBezTo>
                      <a:pt x="929397" y="1224971"/>
                      <a:pt x="870841" y="942217"/>
                      <a:pt x="702448" y="725126"/>
                    </a:cubicBezTo>
                    <a:cubicBezTo>
                      <a:pt x="534054" y="508034"/>
                      <a:pt x="274746" y="381000"/>
                      <a:pt x="0" y="381000"/>
                    </a:cubicBezTo>
                    <a:close/>
                  </a:path>
                </a:pathLst>
              </a:custGeom>
              <a:solidFill>
                <a:srgbClr val="717EEE"/>
              </a:solidFill>
            </p:spPr>
          </p:sp>
        </p:grpSp>
      </p:grpSp>
      <p:grpSp>
        <p:nvGrpSpPr>
          <p:cNvPr id="16" name="Group 16"/>
          <p:cNvGrpSpPr/>
          <p:nvPr/>
        </p:nvGrpSpPr>
        <p:grpSpPr>
          <a:xfrm>
            <a:off x="6454280" y="2735136"/>
            <a:ext cx="1387729" cy="1387729"/>
            <a:chOff x="0" y="0"/>
            <a:chExt cx="2775457" cy="2775457"/>
          </a:xfrm>
        </p:grpSpPr>
        <p:grpSp>
          <p:nvGrpSpPr>
            <p:cNvPr id="17" name="Group 17"/>
            <p:cNvGrpSpPr>
              <a:grpSpLocks noChangeAspect="1"/>
            </p:cNvGrpSpPr>
            <p:nvPr/>
          </p:nvGrpSpPr>
          <p:grpSpPr>
            <a:xfrm>
              <a:off x="0" y="0"/>
              <a:ext cx="2775457" cy="2775457"/>
              <a:chOff x="0" y="0"/>
              <a:chExt cx="2540000" cy="2540000"/>
            </a:xfrm>
          </p:grpSpPr>
          <p:sp>
            <p:nvSpPr>
              <p:cNvPr id="18" name="Freeform 18"/>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19" name="Freeform 19"/>
              <p:cNvSpPr/>
              <p:nvPr/>
            </p:nvSpPr>
            <p:spPr>
              <a:xfrm>
                <a:off x="1270000" y="0"/>
                <a:ext cx="1340181" cy="2500101"/>
              </a:xfrm>
              <a:custGeom>
                <a:avLst/>
                <a:gdLst/>
                <a:ahLst/>
                <a:cxnLst/>
                <a:rect l="l" t="t" r="r" b="b"/>
                <a:pathLst>
                  <a:path w="1340181" h="2500101">
                    <a:moveTo>
                      <a:pt x="0" y="0"/>
                    </a:moveTo>
                    <a:cubicBezTo>
                      <a:pt x="639857" y="0"/>
                      <a:pt x="1179791" y="476015"/>
                      <a:pt x="1259986" y="1110827"/>
                    </a:cubicBezTo>
                    <a:cubicBezTo>
                      <a:pt x="1340181" y="1745639"/>
                      <a:pt x="935591" y="2340975"/>
                      <a:pt x="315836" y="2500101"/>
                    </a:cubicBezTo>
                    <a:lnTo>
                      <a:pt x="221085" y="2131071"/>
                    </a:lnTo>
                    <a:cubicBezTo>
                      <a:pt x="654914" y="2019682"/>
                      <a:pt x="938127" y="1602947"/>
                      <a:pt x="881990" y="1158579"/>
                    </a:cubicBezTo>
                    <a:cubicBezTo>
                      <a:pt x="825853" y="714210"/>
                      <a:pt x="447900" y="381000"/>
                      <a:pt x="0" y="381000"/>
                    </a:cubicBezTo>
                    <a:close/>
                  </a:path>
                </a:pathLst>
              </a:custGeom>
              <a:solidFill>
                <a:srgbClr val="FFBB54"/>
              </a:solidFill>
            </p:spPr>
          </p:sp>
        </p:grpSp>
      </p:grpSp>
      <p:sp>
        <p:nvSpPr>
          <p:cNvPr id="20" name="TextBox 20"/>
          <p:cNvSpPr txBox="1"/>
          <p:nvPr/>
        </p:nvSpPr>
        <p:spPr>
          <a:xfrm>
            <a:off x="8158904" y="4633778"/>
            <a:ext cx="3038079" cy="227883"/>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Platinum Subscription</a:t>
            </a:r>
          </a:p>
        </p:txBody>
      </p:sp>
      <p:sp>
        <p:nvSpPr>
          <p:cNvPr id="21" name="TextBox 21"/>
          <p:cNvSpPr txBox="1"/>
          <p:nvPr/>
        </p:nvSpPr>
        <p:spPr>
          <a:xfrm>
            <a:off x="8158904" y="5010686"/>
            <a:ext cx="2784079" cy="323294"/>
          </a:xfrm>
          <a:prstGeom prst="rect">
            <a:avLst/>
          </a:prstGeom>
        </p:spPr>
        <p:txBody>
          <a:bodyPr lIns="0" tIns="0" rIns="0" bIns="0" rtlCol="0" anchor="t">
            <a:spAutoFit/>
          </a:bodyPr>
          <a:lstStyle/>
          <a:p>
            <a:pPr>
              <a:lnSpc>
                <a:spcPts val="1307"/>
              </a:lnSpc>
            </a:pPr>
            <a:r>
              <a:rPr lang="en-US" sz="933">
                <a:solidFill>
                  <a:srgbClr val="121A5D"/>
                </a:solidFill>
                <a:latin typeface="Canva Sans 1"/>
              </a:rPr>
              <a:t>Lorem ipsum dolor sit amet, consectetur adipiscing elit, sed do eiusmod tempor incididunt ut labore et dolore.</a:t>
            </a:r>
          </a:p>
        </p:txBody>
      </p:sp>
      <p:grpSp>
        <p:nvGrpSpPr>
          <p:cNvPr id="22" name="Group 22"/>
          <p:cNvGrpSpPr/>
          <p:nvPr/>
        </p:nvGrpSpPr>
        <p:grpSpPr>
          <a:xfrm>
            <a:off x="6454280" y="4389564"/>
            <a:ext cx="1387729" cy="1387729"/>
            <a:chOff x="0" y="0"/>
            <a:chExt cx="2775457" cy="2775457"/>
          </a:xfrm>
        </p:grpSpPr>
        <p:grpSp>
          <p:nvGrpSpPr>
            <p:cNvPr id="23" name="Group 23"/>
            <p:cNvGrpSpPr>
              <a:grpSpLocks noChangeAspect="1"/>
            </p:cNvGrpSpPr>
            <p:nvPr/>
          </p:nvGrpSpPr>
          <p:grpSpPr>
            <a:xfrm>
              <a:off x="0" y="0"/>
              <a:ext cx="2775457" cy="2775457"/>
              <a:chOff x="0" y="0"/>
              <a:chExt cx="2540000" cy="2540000"/>
            </a:xfrm>
          </p:grpSpPr>
          <p:sp>
            <p:nvSpPr>
              <p:cNvPr id="24" name="Freeform 2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25" name="Freeform 25"/>
              <p:cNvSpPr/>
              <p:nvPr/>
            </p:nvSpPr>
            <p:spPr>
              <a:xfrm>
                <a:off x="291448" y="0"/>
                <a:ext cx="2349651" cy="2669747"/>
              </a:xfrm>
              <a:custGeom>
                <a:avLst/>
                <a:gdLst/>
                <a:ahLst/>
                <a:cxnLst/>
                <a:rect l="l" t="t" r="r" b="b"/>
                <a:pathLst>
                  <a:path w="2349651" h="2669747">
                    <a:moveTo>
                      <a:pt x="978552" y="0"/>
                    </a:moveTo>
                    <a:cubicBezTo>
                      <a:pt x="1568233" y="0"/>
                      <a:pt x="2080343" y="405893"/>
                      <a:pt x="2214997" y="979994"/>
                    </a:cubicBezTo>
                    <a:cubicBezTo>
                      <a:pt x="2349651" y="1554095"/>
                      <a:pt x="2071423" y="2145361"/>
                      <a:pt x="1543239" y="2407554"/>
                    </a:cubicBezTo>
                    <a:cubicBezTo>
                      <a:pt x="1015054" y="2669747"/>
                      <a:pt x="375877" y="2533885"/>
                      <a:pt x="0" y="2079528"/>
                    </a:cubicBezTo>
                    <a:lnTo>
                      <a:pt x="293566" y="1836670"/>
                    </a:lnTo>
                    <a:cubicBezTo>
                      <a:pt x="556679" y="2154720"/>
                      <a:pt x="1004104" y="2249823"/>
                      <a:pt x="1373833" y="2066288"/>
                    </a:cubicBezTo>
                    <a:cubicBezTo>
                      <a:pt x="1743562" y="1882753"/>
                      <a:pt x="1938322" y="1468867"/>
                      <a:pt x="1844064" y="1066996"/>
                    </a:cubicBezTo>
                    <a:cubicBezTo>
                      <a:pt x="1749806" y="665125"/>
                      <a:pt x="1391329" y="381000"/>
                      <a:pt x="978552" y="381000"/>
                    </a:cubicBezTo>
                    <a:close/>
                  </a:path>
                </a:pathLst>
              </a:custGeom>
              <a:solidFill>
                <a:srgbClr val="50D0BC"/>
              </a:solidFill>
            </p:spPr>
          </p:sp>
        </p:grpSp>
      </p:grpSp>
      <p:sp>
        <p:nvSpPr>
          <p:cNvPr id="26" name="TextBox 26"/>
          <p:cNvSpPr txBox="1"/>
          <p:nvPr/>
        </p:nvSpPr>
        <p:spPr>
          <a:xfrm>
            <a:off x="685801" y="767046"/>
            <a:ext cx="4727731" cy="360740"/>
          </a:xfrm>
          <a:prstGeom prst="rect">
            <a:avLst/>
          </a:prstGeom>
        </p:spPr>
        <p:txBody>
          <a:bodyPr lIns="0" tIns="0" rIns="0" bIns="0" rtlCol="0" anchor="t">
            <a:spAutoFit/>
          </a:bodyPr>
          <a:lstStyle/>
          <a:p>
            <a:pPr>
              <a:lnSpc>
                <a:spcPts val="2987"/>
              </a:lnSpc>
            </a:pPr>
            <a:r>
              <a:rPr lang="en-US" sz="2133">
                <a:solidFill>
                  <a:srgbClr val="121A5D"/>
                </a:solidFill>
                <a:latin typeface="Canva Sans 1 Bold"/>
              </a:rPr>
              <a:t>Business Annual Report Concept</a:t>
            </a:r>
          </a:p>
        </p:txBody>
      </p:sp>
      <p:sp>
        <p:nvSpPr>
          <p:cNvPr id="27" name="TextBox 27"/>
          <p:cNvSpPr txBox="1"/>
          <p:nvPr/>
        </p:nvSpPr>
        <p:spPr>
          <a:xfrm>
            <a:off x="1970801" y="2085869"/>
            <a:ext cx="2164080" cy="227883"/>
          </a:xfrm>
          <a:prstGeom prst="rect">
            <a:avLst/>
          </a:prstGeom>
        </p:spPr>
        <p:txBody>
          <a:bodyPr lIns="0" tIns="0" rIns="0" bIns="0" rtlCol="0" anchor="t">
            <a:spAutoFit/>
          </a:bodyPr>
          <a:lstStyle/>
          <a:p>
            <a:pPr algn="ctr">
              <a:lnSpc>
                <a:spcPts val="1867"/>
              </a:lnSpc>
            </a:pPr>
            <a:r>
              <a:rPr lang="en-US" sz="1333">
                <a:solidFill>
                  <a:srgbClr val="121A5D"/>
                </a:solidFill>
                <a:latin typeface="Canva Sans 1 Bold"/>
              </a:rPr>
              <a:t>Pricing Concept</a:t>
            </a:r>
          </a:p>
        </p:txBody>
      </p:sp>
      <p:sp>
        <p:nvSpPr>
          <p:cNvPr id="28" name="TextBox 28"/>
          <p:cNvSpPr txBox="1"/>
          <p:nvPr/>
        </p:nvSpPr>
        <p:spPr>
          <a:xfrm>
            <a:off x="685801" y="1311570"/>
            <a:ext cx="4727731" cy="490006"/>
          </a:xfrm>
          <a:prstGeom prst="rect">
            <a:avLst/>
          </a:prstGeom>
        </p:spPr>
        <p:txBody>
          <a:bodyPr lIns="0" tIns="0" rIns="0" bIns="0" rtlCol="0" anchor="t">
            <a:spAutoFit/>
          </a:bodyPr>
          <a:lstStyle/>
          <a:p>
            <a:pPr algn="just">
              <a:lnSpc>
                <a:spcPts val="1307"/>
              </a:lnSpc>
            </a:pPr>
            <a:r>
              <a:rPr lang="en-US" sz="933">
                <a:solidFill>
                  <a:srgbClr val="121A5D"/>
                </a:solidFill>
                <a:latin typeface="Canva Sans 1"/>
              </a:rPr>
              <a:t>Lorem ipsum dolor sit amet, consectetur adipiscing elit, sed do eiusmod tempor incididunt ut labore et dolore magna aliqua. Ut enim ad minim veniam, quis nostrud exercitation ullamco laboris nisi ut aliquip ex ea commodo consequat.</a:t>
            </a:r>
          </a:p>
        </p:txBody>
      </p:sp>
      <p:sp>
        <p:nvSpPr>
          <p:cNvPr id="29" name="AutoShape 29"/>
          <p:cNvSpPr/>
          <p:nvPr/>
        </p:nvSpPr>
        <p:spPr>
          <a:xfrm>
            <a:off x="685801" y="2521902"/>
            <a:ext cx="4727731" cy="0"/>
          </a:xfrm>
          <a:prstGeom prst="line">
            <a:avLst/>
          </a:prstGeom>
          <a:ln w="9525" cap="flat">
            <a:solidFill>
              <a:srgbClr val="90A0B5"/>
            </a:solidFill>
            <a:prstDash val="solid"/>
            <a:headEnd type="none" w="sm" len="sm"/>
            <a:tailEnd type="none" w="sm" len="sm"/>
          </a:ln>
        </p:spPr>
      </p:sp>
      <p:sp>
        <p:nvSpPr>
          <p:cNvPr id="30" name="AutoShape 30"/>
          <p:cNvSpPr/>
          <p:nvPr/>
        </p:nvSpPr>
        <p:spPr>
          <a:xfrm>
            <a:off x="685801" y="2902923"/>
            <a:ext cx="4727731" cy="0"/>
          </a:xfrm>
          <a:prstGeom prst="line">
            <a:avLst/>
          </a:prstGeom>
          <a:ln w="9525" cap="flat">
            <a:solidFill>
              <a:srgbClr val="90A0B5"/>
            </a:solidFill>
            <a:prstDash val="solid"/>
            <a:headEnd type="none" w="sm" len="sm"/>
            <a:tailEnd type="none" w="sm" len="sm"/>
          </a:ln>
        </p:spPr>
      </p:sp>
      <p:sp>
        <p:nvSpPr>
          <p:cNvPr id="31" name="AutoShape 31"/>
          <p:cNvSpPr/>
          <p:nvPr/>
        </p:nvSpPr>
        <p:spPr>
          <a:xfrm>
            <a:off x="685801" y="3282447"/>
            <a:ext cx="4727731" cy="0"/>
          </a:xfrm>
          <a:prstGeom prst="line">
            <a:avLst/>
          </a:prstGeom>
          <a:ln w="9525" cap="flat">
            <a:solidFill>
              <a:srgbClr val="90A0B5"/>
            </a:solidFill>
            <a:prstDash val="solid"/>
            <a:headEnd type="none" w="sm" len="sm"/>
            <a:tailEnd type="none" w="sm" len="sm"/>
          </a:ln>
        </p:spPr>
      </p:sp>
      <p:sp>
        <p:nvSpPr>
          <p:cNvPr id="32" name="AutoShape 32"/>
          <p:cNvSpPr/>
          <p:nvPr/>
        </p:nvSpPr>
        <p:spPr>
          <a:xfrm>
            <a:off x="685801" y="3661972"/>
            <a:ext cx="4727731" cy="0"/>
          </a:xfrm>
          <a:prstGeom prst="line">
            <a:avLst/>
          </a:prstGeom>
          <a:ln w="9525" cap="flat">
            <a:solidFill>
              <a:srgbClr val="90A0B5"/>
            </a:solidFill>
            <a:prstDash val="solid"/>
            <a:headEnd type="none" w="sm" len="sm"/>
            <a:tailEnd type="none" w="sm" len="sm"/>
          </a:ln>
        </p:spPr>
      </p:sp>
      <p:sp>
        <p:nvSpPr>
          <p:cNvPr id="33" name="AutoShape 33"/>
          <p:cNvSpPr/>
          <p:nvPr/>
        </p:nvSpPr>
        <p:spPr>
          <a:xfrm>
            <a:off x="685801" y="4041496"/>
            <a:ext cx="4727731" cy="0"/>
          </a:xfrm>
          <a:prstGeom prst="line">
            <a:avLst/>
          </a:prstGeom>
          <a:ln w="9525" cap="flat">
            <a:solidFill>
              <a:srgbClr val="90A0B5"/>
            </a:solidFill>
            <a:prstDash val="solid"/>
            <a:headEnd type="none" w="sm" len="sm"/>
            <a:tailEnd type="none" w="sm" len="sm"/>
          </a:ln>
        </p:spPr>
      </p:sp>
      <p:sp>
        <p:nvSpPr>
          <p:cNvPr id="34" name="AutoShape 34"/>
          <p:cNvSpPr/>
          <p:nvPr/>
        </p:nvSpPr>
        <p:spPr>
          <a:xfrm>
            <a:off x="685801" y="4421021"/>
            <a:ext cx="4727731" cy="0"/>
          </a:xfrm>
          <a:prstGeom prst="line">
            <a:avLst/>
          </a:prstGeom>
          <a:ln w="9525" cap="flat">
            <a:solidFill>
              <a:srgbClr val="90A0B5"/>
            </a:solidFill>
            <a:prstDash val="solid"/>
            <a:headEnd type="none" w="sm" len="sm"/>
            <a:tailEnd type="none" w="sm" len="sm"/>
          </a:ln>
        </p:spPr>
      </p:sp>
      <p:sp>
        <p:nvSpPr>
          <p:cNvPr id="35" name="AutoShape 35"/>
          <p:cNvSpPr/>
          <p:nvPr/>
        </p:nvSpPr>
        <p:spPr>
          <a:xfrm>
            <a:off x="685801" y="4800545"/>
            <a:ext cx="4727731" cy="0"/>
          </a:xfrm>
          <a:prstGeom prst="line">
            <a:avLst/>
          </a:prstGeom>
          <a:ln w="9525" cap="flat">
            <a:solidFill>
              <a:srgbClr val="90A0B5"/>
            </a:solidFill>
            <a:prstDash val="solid"/>
            <a:headEnd type="none" w="sm" len="sm"/>
            <a:tailEnd type="none" w="sm" len="sm"/>
          </a:ln>
        </p:spPr>
      </p:sp>
      <p:sp>
        <p:nvSpPr>
          <p:cNvPr id="36" name="AutoShape 36"/>
          <p:cNvSpPr/>
          <p:nvPr/>
        </p:nvSpPr>
        <p:spPr>
          <a:xfrm>
            <a:off x="685801" y="5180069"/>
            <a:ext cx="4727731" cy="0"/>
          </a:xfrm>
          <a:prstGeom prst="line">
            <a:avLst/>
          </a:prstGeom>
          <a:ln w="9525" cap="flat">
            <a:solidFill>
              <a:srgbClr val="90A0B5"/>
            </a:solidFill>
            <a:prstDash val="solid"/>
            <a:headEnd type="none" w="sm" len="sm"/>
            <a:tailEnd type="none" w="sm" len="sm"/>
          </a:ln>
        </p:spPr>
      </p:sp>
      <p:sp>
        <p:nvSpPr>
          <p:cNvPr id="37" name="AutoShape 37"/>
          <p:cNvSpPr/>
          <p:nvPr/>
        </p:nvSpPr>
        <p:spPr>
          <a:xfrm>
            <a:off x="692151" y="5559594"/>
            <a:ext cx="4727731" cy="0"/>
          </a:xfrm>
          <a:prstGeom prst="line">
            <a:avLst/>
          </a:prstGeom>
          <a:ln w="9525" cap="flat">
            <a:solidFill>
              <a:srgbClr val="90A0B5"/>
            </a:solidFill>
            <a:prstDash val="solid"/>
            <a:headEnd type="none" w="sm" len="sm"/>
            <a:tailEnd type="none" w="sm" len="sm"/>
          </a:ln>
        </p:spPr>
      </p:sp>
      <p:sp>
        <p:nvSpPr>
          <p:cNvPr id="38" name="AutoShape 38"/>
          <p:cNvSpPr/>
          <p:nvPr/>
        </p:nvSpPr>
        <p:spPr>
          <a:xfrm>
            <a:off x="685801" y="5939119"/>
            <a:ext cx="4727731" cy="0"/>
          </a:xfrm>
          <a:prstGeom prst="line">
            <a:avLst/>
          </a:prstGeom>
          <a:ln w="9525" cap="flat">
            <a:solidFill>
              <a:srgbClr val="90A0B5"/>
            </a:solidFill>
            <a:prstDash val="solid"/>
            <a:headEnd type="none" w="sm" len="sm"/>
            <a:tailEnd type="none" w="sm" len="sm"/>
          </a:ln>
        </p:spPr>
      </p:sp>
      <p:sp>
        <p:nvSpPr>
          <p:cNvPr id="39" name="AutoShape 39"/>
          <p:cNvSpPr/>
          <p:nvPr/>
        </p:nvSpPr>
        <p:spPr>
          <a:xfrm rot="5400000">
            <a:off x="1138097" y="4227335"/>
            <a:ext cx="3417217" cy="0"/>
          </a:xfrm>
          <a:prstGeom prst="line">
            <a:avLst/>
          </a:prstGeom>
          <a:ln w="9525" cap="flat">
            <a:solidFill>
              <a:srgbClr val="90A0B5"/>
            </a:solidFill>
            <a:prstDash val="solid"/>
            <a:headEnd type="none" w="sm" len="sm"/>
            <a:tailEnd type="none" w="sm" len="sm"/>
          </a:ln>
        </p:spPr>
      </p:sp>
      <p:sp>
        <p:nvSpPr>
          <p:cNvPr id="40" name="AutoShape 40"/>
          <p:cNvSpPr/>
          <p:nvPr/>
        </p:nvSpPr>
        <p:spPr>
          <a:xfrm rot="5400000">
            <a:off x="-1019633" y="4227335"/>
            <a:ext cx="3417217" cy="0"/>
          </a:xfrm>
          <a:prstGeom prst="line">
            <a:avLst/>
          </a:prstGeom>
          <a:ln w="9525" cap="flat">
            <a:solidFill>
              <a:srgbClr val="90A0B5"/>
            </a:solidFill>
            <a:prstDash val="solid"/>
            <a:headEnd type="none" w="sm" len="sm"/>
            <a:tailEnd type="none" w="sm" len="sm"/>
          </a:ln>
        </p:spPr>
      </p:sp>
      <p:sp>
        <p:nvSpPr>
          <p:cNvPr id="41" name="AutoShape 41"/>
          <p:cNvSpPr/>
          <p:nvPr/>
        </p:nvSpPr>
        <p:spPr>
          <a:xfrm rot="5400000">
            <a:off x="1994764" y="4227335"/>
            <a:ext cx="3417217" cy="0"/>
          </a:xfrm>
          <a:prstGeom prst="line">
            <a:avLst/>
          </a:prstGeom>
          <a:ln w="9525" cap="flat">
            <a:solidFill>
              <a:srgbClr val="90A0B5"/>
            </a:solidFill>
            <a:prstDash val="solid"/>
            <a:headEnd type="none" w="sm" len="sm"/>
            <a:tailEnd type="none" w="sm" len="sm"/>
          </a:ln>
        </p:spPr>
      </p:sp>
      <p:sp>
        <p:nvSpPr>
          <p:cNvPr id="42" name="AutoShape 42"/>
          <p:cNvSpPr/>
          <p:nvPr/>
        </p:nvSpPr>
        <p:spPr>
          <a:xfrm rot="5400000">
            <a:off x="2851431" y="4227335"/>
            <a:ext cx="3417217" cy="0"/>
          </a:xfrm>
          <a:prstGeom prst="line">
            <a:avLst/>
          </a:prstGeom>
          <a:ln w="9525" cap="flat">
            <a:solidFill>
              <a:srgbClr val="90A0B5"/>
            </a:solidFill>
            <a:prstDash val="solid"/>
            <a:headEnd type="none" w="sm" len="sm"/>
            <a:tailEnd type="none" w="sm" len="sm"/>
          </a:ln>
        </p:spPr>
      </p:sp>
      <p:sp>
        <p:nvSpPr>
          <p:cNvPr id="43" name="AutoShape 43"/>
          <p:cNvSpPr/>
          <p:nvPr/>
        </p:nvSpPr>
        <p:spPr>
          <a:xfrm rot="5400000">
            <a:off x="3708098" y="4227335"/>
            <a:ext cx="3417217" cy="0"/>
          </a:xfrm>
          <a:prstGeom prst="line">
            <a:avLst/>
          </a:prstGeom>
          <a:ln w="9525" cap="flat">
            <a:solidFill>
              <a:srgbClr val="90A0B5"/>
            </a:solidFill>
            <a:prstDash val="solid"/>
            <a:headEnd type="none" w="sm" len="sm"/>
            <a:tailEnd type="none" w="sm" len="sm"/>
          </a:ln>
        </p:spPr>
      </p:sp>
      <p:grpSp>
        <p:nvGrpSpPr>
          <p:cNvPr id="44" name="Group 44"/>
          <p:cNvGrpSpPr/>
          <p:nvPr/>
        </p:nvGrpSpPr>
        <p:grpSpPr>
          <a:xfrm>
            <a:off x="3224592" y="3046507"/>
            <a:ext cx="136589" cy="136589"/>
            <a:chOff x="0" y="0"/>
            <a:chExt cx="812800" cy="812800"/>
          </a:xfrm>
        </p:grpSpPr>
        <p:sp>
          <p:nvSpPr>
            <p:cNvPr id="45" name="Freeform 4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46" name="TextBox 4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47" name="Group 47"/>
          <p:cNvGrpSpPr/>
          <p:nvPr/>
        </p:nvGrpSpPr>
        <p:grpSpPr>
          <a:xfrm>
            <a:off x="3224592" y="3426031"/>
            <a:ext cx="136589" cy="136589"/>
            <a:chOff x="0" y="0"/>
            <a:chExt cx="812800" cy="812800"/>
          </a:xfrm>
        </p:grpSpPr>
        <p:sp>
          <p:nvSpPr>
            <p:cNvPr id="48" name="Freeform 4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49" name="TextBox 4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0" name="Group 50"/>
          <p:cNvGrpSpPr/>
          <p:nvPr/>
        </p:nvGrpSpPr>
        <p:grpSpPr>
          <a:xfrm>
            <a:off x="4081258" y="3046507"/>
            <a:ext cx="136589" cy="136589"/>
            <a:chOff x="0" y="0"/>
            <a:chExt cx="812800" cy="812800"/>
          </a:xfrm>
        </p:grpSpPr>
        <p:sp>
          <p:nvSpPr>
            <p:cNvPr id="51" name="Freeform 5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2" name="TextBox 5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3" name="Group 53"/>
          <p:cNvGrpSpPr/>
          <p:nvPr/>
        </p:nvGrpSpPr>
        <p:grpSpPr>
          <a:xfrm>
            <a:off x="4081258" y="3426031"/>
            <a:ext cx="136589" cy="136589"/>
            <a:chOff x="0" y="0"/>
            <a:chExt cx="812800" cy="812800"/>
          </a:xfrm>
        </p:grpSpPr>
        <p:sp>
          <p:nvSpPr>
            <p:cNvPr id="54" name="Freeform 5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5" name="TextBox 5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sp>
        <p:nvSpPr>
          <p:cNvPr id="56" name="TextBox 56"/>
          <p:cNvSpPr txBox="1"/>
          <p:nvPr/>
        </p:nvSpPr>
        <p:spPr>
          <a:xfrm>
            <a:off x="812800" y="2637698"/>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Design and prototyping</a:t>
            </a:r>
          </a:p>
        </p:txBody>
      </p:sp>
      <p:sp>
        <p:nvSpPr>
          <p:cNvPr id="57" name="TextBox 57"/>
          <p:cNvSpPr txBox="1"/>
          <p:nvPr/>
        </p:nvSpPr>
        <p:spPr>
          <a:xfrm>
            <a:off x="2970530" y="2637698"/>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Free</a:t>
            </a:r>
          </a:p>
        </p:txBody>
      </p:sp>
      <p:sp>
        <p:nvSpPr>
          <p:cNvPr id="58" name="TextBox 58"/>
          <p:cNvSpPr txBox="1"/>
          <p:nvPr/>
        </p:nvSpPr>
        <p:spPr>
          <a:xfrm>
            <a:off x="2970530" y="4895904"/>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Free</a:t>
            </a:r>
          </a:p>
        </p:txBody>
      </p:sp>
      <p:sp>
        <p:nvSpPr>
          <p:cNvPr id="59" name="TextBox 59"/>
          <p:cNvSpPr txBox="1"/>
          <p:nvPr/>
        </p:nvSpPr>
        <p:spPr>
          <a:xfrm>
            <a:off x="2970530" y="5275319"/>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5Gb</a:t>
            </a:r>
          </a:p>
        </p:txBody>
      </p:sp>
      <p:sp>
        <p:nvSpPr>
          <p:cNvPr id="60" name="TextBox 60"/>
          <p:cNvSpPr txBox="1"/>
          <p:nvPr/>
        </p:nvSpPr>
        <p:spPr>
          <a:xfrm>
            <a:off x="3812525" y="5275319"/>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20Gb</a:t>
            </a:r>
          </a:p>
        </p:txBody>
      </p:sp>
      <p:sp>
        <p:nvSpPr>
          <p:cNvPr id="61" name="TextBox 61"/>
          <p:cNvSpPr txBox="1"/>
          <p:nvPr/>
        </p:nvSpPr>
        <p:spPr>
          <a:xfrm>
            <a:off x="3812525" y="5673894"/>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10</a:t>
            </a:r>
          </a:p>
        </p:txBody>
      </p:sp>
      <p:sp>
        <p:nvSpPr>
          <p:cNvPr id="62" name="TextBox 62"/>
          <p:cNvSpPr txBox="1"/>
          <p:nvPr/>
        </p:nvSpPr>
        <p:spPr>
          <a:xfrm>
            <a:off x="3827197" y="4895904"/>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Premium</a:t>
            </a:r>
          </a:p>
        </p:txBody>
      </p:sp>
      <p:sp>
        <p:nvSpPr>
          <p:cNvPr id="63" name="TextBox 63"/>
          <p:cNvSpPr txBox="1"/>
          <p:nvPr/>
        </p:nvSpPr>
        <p:spPr>
          <a:xfrm>
            <a:off x="3827197" y="2637698"/>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$24.49</a:t>
            </a:r>
          </a:p>
        </p:txBody>
      </p:sp>
      <p:sp>
        <p:nvSpPr>
          <p:cNvPr id="64" name="TextBox 64"/>
          <p:cNvSpPr txBox="1"/>
          <p:nvPr/>
        </p:nvSpPr>
        <p:spPr>
          <a:xfrm>
            <a:off x="812800" y="3017223"/>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Version history</a:t>
            </a:r>
          </a:p>
        </p:txBody>
      </p:sp>
      <p:sp>
        <p:nvSpPr>
          <p:cNvPr id="65" name="TextBox 65"/>
          <p:cNvSpPr txBox="1"/>
          <p:nvPr/>
        </p:nvSpPr>
        <p:spPr>
          <a:xfrm>
            <a:off x="812800" y="3396747"/>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Software Editor</a:t>
            </a:r>
          </a:p>
        </p:txBody>
      </p:sp>
      <p:sp>
        <p:nvSpPr>
          <p:cNvPr id="66" name="TextBox 66"/>
          <p:cNvSpPr txBox="1"/>
          <p:nvPr/>
        </p:nvSpPr>
        <p:spPr>
          <a:xfrm>
            <a:off x="812800" y="3776272"/>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Advanced drawing tools</a:t>
            </a:r>
          </a:p>
        </p:txBody>
      </p:sp>
      <p:sp>
        <p:nvSpPr>
          <p:cNvPr id="67" name="TextBox 67"/>
          <p:cNvSpPr txBox="1"/>
          <p:nvPr/>
        </p:nvSpPr>
        <p:spPr>
          <a:xfrm>
            <a:off x="812800" y="4155796"/>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Auto layout</a:t>
            </a:r>
          </a:p>
        </p:txBody>
      </p:sp>
      <p:sp>
        <p:nvSpPr>
          <p:cNvPr id="68" name="TextBox 68"/>
          <p:cNvSpPr txBox="1"/>
          <p:nvPr/>
        </p:nvSpPr>
        <p:spPr>
          <a:xfrm>
            <a:off x="812800" y="4535321"/>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Style</a:t>
            </a:r>
          </a:p>
        </p:txBody>
      </p:sp>
      <p:sp>
        <p:nvSpPr>
          <p:cNvPr id="69" name="TextBox 69"/>
          <p:cNvSpPr txBox="1"/>
          <p:nvPr/>
        </p:nvSpPr>
        <p:spPr>
          <a:xfrm>
            <a:off x="812800" y="4914845"/>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Plugins and widgets</a:t>
            </a:r>
          </a:p>
        </p:txBody>
      </p:sp>
      <p:sp>
        <p:nvSpPr>
          <p:cNvPr id="70" name="TextBox 70"/>
          <p:cNvSpPr txBox="1"/>
          <p:nvPr/>
        </p:nvSpPr>
        <p:spPr>
          <a:xfrm>
            <a:off x="812800" y="5294369"/>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Unlimited file storage</a:t>
            </a:r>
          </a:p>
        </p:txBody>
      </p:sp>
      <p:sp>
        <p:nvSpPr>
          <p:cNvPr id="71" name="TextBox 71"/>
          <p:cNvSpPr txBox="1"/>
          <p:nvPr/>
        </p:nvSpPr>
        <p:spPr>
          <a:xfrm>
            <a:off x="812800" y="5673894"/>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Private projects</a:t>
            </a:r>
          </a:p>
        </p:txBody>
      </p:sp>
      <p:sp>
        <p:nvSpPr>
          <p:cNvPr id="72" name="TextBox 72"/>
          <p:cNvSpPr txBox="1"/>
          <p:nvPr/>
        </p:nvSpPr>
        <p:spPr>
          <a:xfrm>
            <a:off x="4683864" y="2637698"/>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$39.99</a:t>
            </a:r>
          </a:p>
        </p:txBody>
      </p:sp>
      <p:grpSp>
        <p:nvGrpSpPr>
          <p:cNvPr id="73" name="Group 73"/>
          <p:cNvGrpSpPr/>
          <p:nvPr/>
        </p:nvGrpSpPr>
        <p:grpSpPr>
          <a:xfrm>
            <a:off x="4937926" y="3046507"/>
            <a:ext cx="136589" cy="136589"/>
            <a:chOff x="0" y="0"/>
            <a:chExt cx="812800" cy="812800"/>
          </a:xfrm>
        </p:grpSpPr>
        <p:sp>
          <p:nvSpPr>
            <p:cNvPr id="74" name="Freeform 7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75" name="TextBox 7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76" name="Group 76"/>
          <p:cNvGrpSpPr/>
          <p:nvPr/>
        </p:nvGrpSpPr>
        <p:grpSpPr>
          <a:xfrm>
            <a:off x="4937926" y="3426031"/>
            <a:ext cx="136589" cy="136589"/>
            <a:chOff x="0" y="0"/>
            <a:chExt cx="812800" cy="812800"/>
          </a:xfrm>
        </p:grpSpPr>
        <p:sp>
          <p:nvSpPr>
            <p:cNvPr id="77" name="Freeform 7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78" name="TextBox 78"/>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79" name="Group 79"/>
          <p:cNvGrpSpPr/>
          <p:nvPr/>
        </p:nvGrpSpPr>
        <p:grpSpPr>
          <a:xfrm>
            <a:off x="3224592" y="3805556"/>
            <a:ext cx="136589" cy="136589"/>
            <a:chOff x="0" y="0"/>
            <a:chExt cx="812800" cy="812800"/>
          </a:xfrm>
        </p:grpSpPr>
        <p:sp>
          <p:nvSpPr>
            <p:cNvPr id="80" name="Freeform 8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1" name="TextBox 81"/>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2" name="Group 82"/>
          <p:cNvGrpSpPr/>
          <p:nvPr/>
        </p:nvGrpSpPr>
        <p:grpSpPr>
          <a:xfrm>
            <a:off x="4081258" y="3805556"/>
            <a:ext cx="136589" cy="136589"/>
            <a:chOff x="0" y="0"/>
            <a:chExt cx="812800" cy="812800"/>
          </a:xfrm>
        </p:grpSpPr>
        <p:sp>
          <p:nvSpPr>
            <p:cNvPr id="83" name="Freeform 8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4" name="TextBox 84"/>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5" name="Group 85"/>
          <p:cNvGrpSpPr/>
          <p:nvPr/>
        </p:nvGrpSpPr>
        <p:grpSpPr>
          <a:xfrm>
            <a:off x="4937926" y="3805556"/>
            <a:ext cx="136589" cy="136589"/>
            <a:chOff x="0" y="0"/>
            <a:chExt cx="812800" cy="812800"/>
          </a:xfrm>
        </p:grpSpPr>
        <p:sp>
          <p:nvSpPr>
            <p:cNvPr id="86" name="Freeform 8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7" name="TextBox 87"/>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8" name="Group 88"/>
          <p:cNvGrpSpPr/>
          <p:nvPr/>
        </p:nvGrpSpPr>
        <p:grpSpPr>
          <a:xfrm>
            <a:off x="3224592" y="4185080"/>
            <a:ext cx="136589" cy="136589"/>
            <a:chOff x="0" y="0"/>
            <a:chExt cx="812800" cy="812800"/>
          </a:xfrm>
        </p:grpSpPr>
        <p:sp>
          <p:nvSpPr>
            <p:cNvPr id="89" name="Freeform 8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90" name="TextBox 90"/>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1" name="Group 91"/>
          <p:cNvGrpSpPr/>
          <p:nvPr/>
        </p:nvGrpSpPr>
        <p:grpSpPr>
          <a:xfrm>
            <a:off x="4081258" y="4185080"/>
            <a:ext cx="136589" cy="136589"/>
            <a:chOff x="0" y="0"/>
            <a:chExt cx="812800" cy="812800"/>
          </a:xfrm>
        </p:grpSpPr>
        <p:sp>
          <p:nvSpPr>
            <p:cNvPr id="92" name="Freeform 9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93" name="TextBox 93"/>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4" name="Group 94"/>
          <p:cNvGrpSpPr/>
          <p:nvPr/>
        </p:nvGrpSpPr>
        <p:grpSpPr>
          <a:xfrm>
            <a:off x="4937926" y="4185080"/>
            <a:ext cx="136589" cy="136589"/>
            <a:chOff x="0" y="0"/>
            <a:chExt cx="812800" cy="812800"/>
          </a:xfrm>
        </p:grpSpPr>
        <p:sp>
          <p:nvSpPr>
            <p:cNvPr id="95" name="Freeform 9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96" name="TextBox 9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7" name="Group 97"/>
          <p:cNvGrpSpPr/>
          <p:nvPr/>
        </p:nvGrpSpPr>
        <p:grpSpPr>
          <a:xfrm>
            <a:off x="3224592" y="4564604"/>
            <a:ext cx="136589" cy="136589"/>
            <a:chOff x="0" y="0"/>
            <a:chExt cx="812800" cy="812800"/>
          </a:xfrm>
        </p:grpSpPr>
        <p:sp>
          <p:nvSpPr>
            <p:cNvPr id="98" name="Freeform 9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99" name="TextBox 9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0" name="Group 100"/>
          <p:cNvGrpSpPr/>
          <p:nvPr/>
        </p:nvGrpSpPr>
        <p:grpSpPr>
          <a:xfrm>
            <a:off x="3224592" y="5705644"/>
            <a:ext cx="136589" cy="136589"/>
            <a:chOff x="0" y="0"/>
            <a:chExt cx="812800" cy="812800"/>
          </a:xfrm>
        </p:grpSpPr>
        <p:sp>
          <p:nvSpPr>
            <p:cNvPr id="101" name="Freeform 10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102" name="TextBox 10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3" name="Group 103"/>
          <p:cNvGrpSpPr/>
          <p:nvPr/>
        </p:nvGrpSpPr>
        <p:grpSpPr>
          <a:xfrm>
            <a:off x="4081258" y="4564604"/>
            <a:ext cx="136589" cy="136589"/>
            <a:chOff x="0" y="0"/>
            <a:chExt cx="812800" cy="812800"/>
          </a:xfrm>
        </p:grpSpPr>
        <p:sp>
          <p:nvSpPr>
            <p:cNvPr id="104" name="Freeform 10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105" name="TextBox 10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6" name="Group 106"/>
          <p:cNvGrpSpPr/>
          <p:nvPr/>
        </p:nvGrpSpPr>
        <p:grpSpPr>
          <a:xfrm>
            <a:off x="4937926" y="4564604"/>
            <a:ext cx="136589" cy="136589"/>
            <a:chOff x="0" y="0"/>
            <a:chExt cx="812800" cy="812800"/>
          </a:xfrm>
        </p:grpSpPr>
        <p:sp>
          <p:nvSpPr>
            <p:cNvPr id="107" name="Freeform 10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108" name="TextBox 108"/>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9" name="Group 109"/>
          <p:cNvGrpSpPr/>
          <p:nvPr/>
        </p:nvGrpSpPr>
        <p:grpSpPr>
          <a:xfrm>
            <a:off x="4937926" y="4944129"/>
            <a:ext cx="136589" cy="136589"/>
            <a:chOff x="0" y="0"/>
            <a:chExt cx="812800" cy="812800"/>
          </a:xfrm>
        </p:grpSpPr>
        <p:sp>
          <p:nvSpPr>
            <p:cNvPr id="110" name="Freeform 1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111" name="TextBox 111"/>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12" name="Group 112"/>
          <p:cNvGrpSpPr/>
          <p:nvPr/>
        </p:nvGrpSpPr>
        <p:grpSpPr>
          <a:xfrm>
            <a:off x="4937926" y="5323654"/>
            <a:ext cx="136589" cy="136589"/>
            <a:chOff x="0" y="0"/>
            <a:chExt cx="812800" cy="812800"/>
          </a:xfrm>
        </p:grpSpPr>
        <p:sp>
          <p:nvSpPr>
            <p:cNvPr id="113" name="Freeform 1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114" name="TextBox 114"/>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15" name="Group 115"/>
          <p:cNvGrpSpPr/>
          <p:nvPr/>
        </p:nvGrpSpPr>
        <p:grpSpPr>
          <a:xfrm>
            <a:off x="4937926" y="5703178"/>
            <a:ext cx="136589" cy="136589"/>
            <a:chOff x="0" y="0"/>
            <a:chExt cx="812800" cy="812800"/>
          </a:xfrm>
        </p:grpSpPr>
        <p:sp>
          <p:nvSpPr>
            <p:cNvPr id="116" name="Freeform 1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117" name="TextBox 117"/>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18" name="Group 118"/>
          <p:cNvGrpSpPr/>
          <p:nvPr/>
        </p:nvGrpSpPr>
        <p:grpSpPr>
          <a:xfrm>
            <a:off x="6884635" y="1514161"/>
            <a:ext cx="527019" cy="520821"/>
            <a:chOff x="0" y="0"/>
            <a:chExt cx="1054037" cy="1041642"/>
          </a:xfrm>
        </p:grpSpPr>
        <p:grpSp>
          <p:nvGrpSpPr>
            <p:cNvPr id="119" name="Group 119"/>
            <p:cNvGrpSpPr/>
            <p:nvPr/>
          </p:nvGrpSpPr>
          <p:grpSpPr>
            <a:xfrm>
              <a:off x="60613" y="0"/>
              <a:ext cx="932812" cy="932812"/>
              <a:chOff x="0" y="0"/>
              <a:chExt cx="812800" cy="812800"/>
            </a:xfrm>
          </p:grpSpPr>
          <p:sp>
            <p:nvSpPr>
              <p:cNvPr id="120" name="Freeform 120"/>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121" name="TextBox 121"/>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22" name="Group 122"/>
            <p:cNvGrpSpPr/>
            <p:nvPr/>
          </p:nvGrpSpPr>
          <p:grpSpPr>
            <a:xfrm rot="-10800000">
              <a:off x="0" y="303223"/>
              <a:ext cx="1054037" cy="738419"/>
              <a:chOff x="0" y="0"/>
              <a:chExt cx="812800" cy="569418"/>
            </a:xfrm>
          </p:grpSpPr>
          <p:sp>
            <p:nvSpPr>
              <p:cNvPr id="123" name="Freeform 123"/>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124" name="TextBox 124"/>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grpSp>
        <p:nvGrpSpPr>
          <p:cNvPr id="125" name="Group 125"/>
          <p:cNvGrpSpPr/>
          <p:nvPr/>
        </p:nvGrpSpPr>
        <p:grpSpPr>
          <a:xfrm>
            <a:off x="6893865" y="3092651"/>
            <a:ext cx="508560" cy="672699"/>
            <a:chOff x="0" y="0"/>
            <a:chExt cx="1017120" cy="1345399"/>
          </a:xfrm>
        </p:grpSpPr>
        <p:grpSp>
          <p:nvGrpSpPr>
            <p:cNvPr id="126" name="Group 126"/>
            <p:cNvGrpSpPr/>
            <p:nvPr/>
          </p:nvGrpSpPr>
          <p:grpSpPr>
            <a:xfrm>
              <a:off x="42154" y="0"/>
              <a:ext cx="932812" cy="932812"/>
              <a:chOff x="0" y="0"/>
              <a:chExt cx="812800" cy="812800"/>
            </a:xfrm>
          </p:grpSpPr>
          <p:sp>
            <p:nvSpPr>
              <p:cNvPr id="127" name="Freeform 127"/>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128" name="TextBox 128"/>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29" name="Group 129"/>
            <p:cNvGrpSpPr/>
            <p:nvPr/>
          </p:nvGrpSpPr>
          <p:grpSpPr>
            <a:xfrm>
              <a:off x="0" y="328279"/>
              <a:ext cx="1017120" cy="1017120"/>
              <a:chOff x="0" y="0"/>
              <a:chExt cx="812800" cy="812800"/>
            </a:xfrm>
          </p:grpSpPr>
          <p:sp>
            <p:nvSpPr>
              <p:cNvPr id="130" name="Freeform 130"/>
              <p:cNvSpPr/>
              <p:nvPr/>
            </p:nvSpPr>
            <p:spPr>
              <a:xfrm>
                <a:off x="16065"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131" name="TextBox 131"/>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nvGrpSpPr>
          <p:cNvPr id="132" name="Group 132"/>
          <p:cNvGrpSpPr/>
          <p:nvPr/>
        </p:nvGrpSpPr>
        <p:grpSpPr>
          <a:xfrm>
            <a:off x="6884635" y="4808284"/>
            <a:ext cx="527019" cy="550290"/>
            <a:chOff x="0" y="0"/>
            <a:chExt cx="1054037" cy="1100580"/>
          </a:xfrm>
        </p:grpSpPr>
        <p:grpSp>
          <p:nvGrpSpPr>
            <p:cNvPr id="133" name="Group 133"/>
            <p:cNvGrpSpPr/>
            <p:nvPr/>
          </p:nvGrpSpPr>
          <p:grpSpPr>
            <a:xfrm rot="-10800000">
              <a:off x="0" y="362161"/>
              <a:ext cx="1054037" cy="738419"/>
              <a:chOff x="0" y="0"/>
              <a:chExt cx="812800" cy="569418"/>
            </a:xfrm>
          </p:grpSpPr>
          <p:sp>
            <p:nvSpPr>
              <p:cNvPr id="134" name="Freeform 134"/>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solidFill>
            </p:spPr>
          </p:sp>
          <p:sp>
            <p:nvSpPr>
              <p:cNvPr id="135" name="TextBox 135"/>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nvGrpSpPr>
            <p:cNvPr id="136" name="Group 136"/>
            <p:cNvGrpSpPr/>
            <p:nvPr/>
          </p:nvGrpSpPr>
          <p:grpSpPr>
            <a:xfrm>
              <a:off x="125675" y="0"/>
              <a:ext cx="802687" cy="934035"/>
              <a:chOff x="0" y="0"/>
              <a:chExt cx="698500" cy="812800"/>
            </a:xfrm>
          </p:grpSpPr>
          <p:sp>
            <p:nvSpPr>
              <p:cNvPr id="137" name="Freeform 137"/>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BB54">
                  <a:alpha val="74902"/>
                </a:srgbClr>
              </a:solidFill>
            </p:spPr>
          </p:sp>
          <p:sp>
            <p:nvSpPr>
              <p:cNvPr id="138" name="TextBox 138"/>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sp>
        <p:nvSpPr>
          <p:cNvPr id="139" name="Freeform 139"/>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0" name="Freeform 140"/>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grpSp>
        <p:nvGrpSpPr>
          <p:cNvPr id="8" name="Group 8"/>
          <p:cNvGrpSpPr/>
          <p:nvPr/>
        </p:nvGrpSpPr>
        <p:grpSpPr>
          <a:xfrm>
            <a:off x="1714086" y="1801191"/>
            <a:ext cx="4255052" cy="2057400"/>
            <a:chOff x="0" y="0"/>
            <a:chExt cx="1681008" cy="812800"/>
          </a:xfrm>
        </p:grpSpPr>
        <p:sp>
          <p:nvSpPr>
            <p:cNvPr id="9" name="Freeform 9"/>
            <p:cNvSpPr/>
            <p:nvPr/>
          </p:nvSpPr>
          <p:spPr>
            <a:xfrm>
              <a:off x="0" y="0"/>
              <a:ext cx="1681008" cy="812800"/>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sp>
          <p:nvSpPr>
            <p:cNvPr id="10" name="TextBox 10"/>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sp>
        <p:nvSpPr>
          <p:cNvPr id="11" name="Freeform 11"/>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2" name="Group 12"/>
          <p:cNvGrpSpPr/>
          <p:nvPr/>
        </p:nvGrpSpPr>
        <p:grpSpPr>
          <a:xfrm>
            <a:off x="1714086" y="4114800"/>
            <a:ext cx="4255052" cy="2057400"/>
            <a:chOff x="0" y="0"/>
            <a:chExt cx="1681008" cy="812800"/>
          </a:xfrm>
        </p:grpSpPr>
        <p:sp>
          <p:nvSpPr>
            <p:cNvPr id="13" name="Freeform 13"/>
            <p:cNvSpPr/>
            <p:nvPr/>
          </p:nvSpPr>
          <p:spPr>
            <a:xfrm>
              <a:off x="0" y="0"/>
              <a:ext cx="1681008" cy="812800"/>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sp>
          <p:nvSpPr>
            <p:cNvPr id="14" name="TextBox 14"/>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5" name="Group 15"/>
          <p:cNvGrpSpPr/>
          <p:nvPr/>
        </p:nvGrpSpPr>
        <p:grpSpPr>
          <a:xfrm>
            <a:off x="6222862" y="1801191"/>
            <a:ext cx="4255052" cy="2057400"/>
            <a:chOff x="0" y="0"/>
            <a:chExt cx="1681008" cy="812800"/>
          </a:xfrm>
        </p:grpSpPr>
        <p:sp>
          <p:nvSpPr>
            <p:cNvPr id="16" name="Freeform 16"/>
            <p:cNvSpPr/>
            <p:nvPr/>
          </p:nvSpPr>
          <p:spPr>
            <a:xfrm>
              <a:off x="0" y="0"/>
              <a:ext cx="1681008" cy="812800"/>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sp>
          <p:nvSpPr>
            <p:cNvPr id="17" name="TextBox 17"/>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8" name="Group 18"/>
          <p:cNvGrpSpPr/>
          <p:nvPr/>
        </p:nvGrpSpPr>
        <p:grpSpPr>
          <a:xfrm>
            <a:off x="6222862" y="4114800"/>
            <a:ext cx="4255052" cy="2057400"/>
            <a:chOff x="0" y="0"/>
            <a:chExt cx="1681008" cy="812800"/>
          </a:xfrm>
        </p:grpSpPr>
        <p:sp>
          <p:nvSpPr>
            <p:cNvPr id="19" name="Freeform 19"/>
            <p:cNvSpPr/>
            <p:nvPr/>
          </p:nvSpPr>
          <p:spPr>
            <a:xfrm>
              <a:off x="0" y="0"/>
              <a:ext cx="1681008" cy="812800"/>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717EEE"/>
            </a:solidFill>
          </p:spPr>
        </p:sp>
        <p:sp>
          <p:nvSpPr>
            <p:cNvPr id="20" name="TextBox 20"/>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1" name="Group 21"/>
          <p:cNvGrpSpPr/>
          <p:nvPr/>
        </p:nvGrpSpPr>
        <p:grpSpPr>
          <a:xfrm>
            <a:off x="2085066" y="2286265"/>
            <a:ext cx="1087254" cy="1087254"/>
            <a:chOff x="0" y="0"/>
            <a:chExt cx="2174508" cy="2174508"/>
          </a:xfrm>
        </p:grpSpPr>
        <p:grpSp>
          <p:nvGrpSpPr>
            <p:cNvPr id="22" name="Group 22"/>
            <p:cNvGrpSpPr>
              <a:grpSpLocks noChangeAspect="1"/>
            </p:cNvGrpSpPr>
            <p:nvPr/>
          </p:nvGrpSpPr>
          <p:grpSpPr>
            <a:xfrm>
              <a:off x="0" y="0"/>
              <a:ext cx="2174508" cy="2174508"/>
              <a:chOff x="0" y="0"/>
              <a:chExt cx="2540000" cy="2540000"/>
            </a:xfrm>
          </p:grpSpPr>
          <p:sp>
            <p:nvSpPr>
              <p:cNvPr id="23" name="Freeform 23"/>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FFFFFF"/>
              </a:solidFill>
            </p:spPr>
          </p:sp>
          <p:sp>
            <p:nvSpPr>
              <p:cNvPr id="24" name="Freeform 24"/>
              <p:cNvSpPr/>
              <p:nvPr/>
            </p:nvSpPr>
            <p:spPr>
              <a:xfrm>
                <a:off x="1270000" y="0"/>
                <a:ext cx="1327710" cy="1585836"/>
              </a:xfrm>
              <a:custGeom>
                <a:avLst/>
                <a:gdLst/>
                <a:ahLst/>
                <a:cxnLst/>
                <a:rect l="l" t="t" r="r" b="b"/>
                <a:pathLst>
                  <a:path w="1327710" h="1585836">
                    <a:moveTo>
                      <a:pt x="0" y="0"/>
                    </a:moveTo>
                    <a:cubicBezTo>
                      <a:pt x="392494" y="0"/>
                      <a:pt x="762935" y="181477"/>
                      <a:pt x="1003497" y="491608"/>
                    </a:cubicBezTo>
                    <a:cubicBezTo>
                      <a:pt x="1244059" y="801739"/>
                      <a:pt x="1327710" y="1205674"/>
                      <a:pt x="1230101" y="1585836"/>
                    </a:cubicBezTo>
                    <a:lnTo>
                      <a:pt x="738060" y="1459502"/>
                    </a:lnTo>
                    <a:cubicBezTo>
                      <a:pt x="796626" y="1231404"/>
                      <a:pt x="746435" y="989043"/>
                      <a:pt x="602098" y="802965"/>
                    </a:cubicBezTo>
                    <a:cubicBezTo>
                      <a:pt x="457761" y="616886"/>
                      <a:pt x="235496" y="508000"/>
                      <a:pt x="0" y="508000"/>
                    </a:cubicBezTo>
                    <a:close/>
                  </a:path>
                </a:pathLst>
              </a:custGeom>
              <a:solidFill>
                <a:srgbClr val="FF7784"/>
              </a:solidFill>
            </p:spPr>
          </p:sp>
        </p:grpSp>
      </p:grpSp>
      <p:grpSp>
        <p:nvGrpSpPr>
          <p:cNvPr id="25" name="Group 25"/>
          <p:cNvGrpSpPr/>
          <p:nvPr/>
        </p:nvGrpSpPr>
        <p:grpSpPr>
          <a:xfrm>
            <a:off x="2085066" y="4599874"/>
            <a:ext cx="1087254" cy="1087254"/>
            <a:chOff x="0" y="0"/>
            <a:chExt cx="2174508" cy="2174508"/>
          </a:xfrm>
        </p:grpSpPr>
        <p:grpSp>
          <p:nvGrpSpPr>
            <p:cNvPr id="26" name="Group 26"/>
            <p:cNvGrpSpPr>
              <a:grpSpLocks noChangeAspect="1"/>
            </p:cNvGrpSpPr>
            <p:nvPr/>
          </p:nvGrpSpPr>
          <p:grpSpPr>
            <a:xfrm>
              <a:off x="0" y="0"/>
              <a:ext cx="2174508" cy="2174508"/>
              <a:chOff x="0" y="0"/>
              <a:chExt cx="2540000" cy="2540000"/>
            </a:xfrm>
          </p:grpSpPr>
          <p:sp>
            <p:nvSpPr>
              <p:cNvPr id="27" name="Freeform 27"/>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FFFFFF"/>
              </a:solidFill>
            </p:spPr>
          </p:sp>
          <p:sp>
            <p:nvSpPr>
              <p:cNvPr id="28" name="Freeform 28"/>
              <p:cNvSpPr/>
              <p:nvPr/>
            </p:nvSpPr>
            <p:spPr>
              <a:xfrm>
                <a:off x="1270000" y="0"/>
                <a:ext cx="1327710" cy="1585836"/>
              </a:xfrm>
              <a:custGeom>
                <a:avLst/>
                <a:gdLst/>
                <a:ahLst/>
                <a:cxnLst/>
                <a:rect l="l" t="t" r="r" b="b"/>
                <a:pathLst>
                  <a:path w="1327710" h="1585836">
                    <a:moveTo>
                      <a:pt x="0" y="0"/>
                    </a:moveTo>
                    <a:cubicBezTo>
                      <a:pt x="392494" y="0"/>
                      <a:pt x="762935" y="181477"/>
                      <a:pt x="1003497" y="491608"/>
                    </a:cubicBezTo>
                    <a:cubicBezTo>
                      <a:pt x="1244059" y="801739"/>
                      <a:pt x="1327710" y="1205674"/>
                      <a:pt x="1230101" y="1585836"/>
                    </a:cubicBezTo>
                    <a:lnTo>
                      <a:pt x="738060" y="1459502"/>
                    </a:lnTo>
                    <a:cubicBezTo>
                      <a:pt x="796626" y="1231404"/>
                      <a:pt x="746435" y="989043"/>
                      <a:pt x="602098" y="802965"/>
                    </a:cubicBezTo>
                    <a:cubicBezTo>
                      <a:pt x="457761" y="616886"/>
                      <a:pt x="235496" y="508000"/>
                      <a:pt x="0" y="508000"/>
                    </a:cubicBezTo>
                    <a:close/>
                  </a:path>
                </a:pathLst>
              </a:custGeom>
              <a:solidFill>
                <a:srgbClr val="50D0BC"/>
              </a:solidFill>
            </p:spPr>
          </p:sp>
        </p:grpSp>
      </p:grpSp>
      <p:grpSp>
        <p:nvGrpSpPr>
          <p:cNvPr id="29" name="Group 29"/>
          <p:cNvGrpSpPr/>
          <p:nvPr/>
        </p:nvGrpSpPr>
        <p:grpSpPr>
          <a:xfrm>
            <a:off x="6593842" y="2286265"/>
            <a:ext cx="1087254" cy="1087254"/>
            <a:chOff x="0" y="0"/>
            <a:chExt cx="2174508" cy="2174508"/>
          </a:xfrm>
        </p:grpSpPr>
        <p:grpSp>
          <p:nvGrpSpPr>
            <p:cNvPr id="30" name="Group 30"/>
            <p:cNvGrpSpPr>
              <a:grpSpLocks noChangeAspect="1"/>
            </p:cNvGrpSpPr>
            <p:nvPr/>
          </p:nvGrpSpPr>
          <p:grpSpPr>
            <a:xfrm>
              <a:off x="0" y="0"/>
              <a:ext cx="2174508" cy="2174508"/>
              <a:chOff x="0" y="0"/>
              <a:chExt cx="2540000" cy="2540000"/>
            </a:xfrm>
          </p:grpSpPr>
          <p:sp>
            <p:nvSpPr>
              <p:cNvPr id="31" name="Freeform 31"/>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FFFFFF"/>
              </a:solidFill>
            </p:spPr>
          </p:sp>
          <p:sp>
            <p:nvSpPr>
              <p:cNvPr id="32" name="Freeform 32"/>
              <p:cNvSpPr/>
              <p:nvPr/>
            </p:nvSpPr>
            <p:spPr>
              <a:xfrm>
                <a:off x="1270000" y="0"/>
                <a:ext cx="1327710" cy="1585836"/>
              </a:xfrm>
              <a:custGeom>
                <a:avLst/>
                <a:gdLst/>
                <a:ahLst/>
                <a:cxnLst/>
                <a:rect l="l" t="t" r="r" b="b"/>
                <a:pathLst>
                  <a:path w="1327710" h="1585836">
                    <a:moveTo>
                      <a:pt x="0" y="0"/>
                    </a:moveTo>
                    <a:cubicBezTo>
                      <a:pt x="392494" y="0"/>
                      <a:pt x="762935" y="181477"/>
                      <a:pt x="1003497" y="491608"/>
                    </a:cubicBezTo>
                    <a:cubicBezTo>
                      <a:pt x="1244059" y="801739"/>
                      <a:pt x="1327710" y="1205674"/>
                      <a:pt x="1230101" y="1585836"/>
                    </a:cubicBezTo>
                    <a:lnTo>
                      <a:pt x="738060" y="1459502"/>
                    </a:lnTo>
                    <a:cubicBezTo>
                      <a:pt x="796626" y="1231404"/>
                      <a:pt x="746435" y="989043"/>
                      <a:pt x="602098" y="802965"/>
                    </a:cubicBezTo>
                    <a:cubicBezTo>
                      <a:pt x="457761" y="616886"/>
                      <a:pt x="235496" y="508000"/>
                      <a:pt x="0" y="508000"/>
                    </a:cubicBezTo>
                    <a:close/>
                  </a:path>
                </a:pathLst>
              </a:custGeom>
              <a:solidFill>
                <a:srgbClr val="717EEE"/>
              </a:solidFill>
            </p:spPr>
          </p:sp>
        </p:grpSp>
      </p:grpSp>
      <p:grpSp>
        <p:nvGrpSpPr>
          <p:cNvPr id="33" name="Group 33"/>
          <p:cNvGrpSpPr/>
          <p:nvPr/>
        </p:nvGrpSpPr>
        <p:grpSpPr>
          <a:xfrm>
            <a:off x="6593842" y="4599874"/>
            <a:ext cx="1087254" cy="1087254"/>
            <a:chOff x="0" y="0"/>
            <a:chExt cx="2174508" cy="2174508"/>
          </a:xfrm>
        </p:grpSpPr>
        <p:grpSp>
          <p:nvGrpSpPr>
            <p:cNvPr id="34" name="Group 34"/>
            <p:cNvGrpSpPr>
              <a:grpSpLocks noChangeAspect="1"/>
            </p:cNvGrpSpPr>
            <p:nvPr/>
          </p:nvGrpSpPr>
          <p:grpSpPr>
            <a:xfrm>
              <a:off x="0" y="0"/>
              <a:ext cx="2174508" cy="2174508"/>
              <a:chOff x="0" y="0"/>
              <a:chExt cx="2540000" cy="2540000"/>
            </a:xfrm>
          </p:grpSpPr>
          <p:sp>
            <p:nvSpPr>
              <p:cNvPr id="35" name="Freeform 35"/>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FFFFFF"/>
              </a:solidFill>
            </p:spPr>
          </p:sp>
          <p:sp>
            <p:nvSpPr>
              <p:cNvPr id="36" name="Freeform 36"/>
              <p:cNvSpPr/>
              <p:nvPr/>
            </p:nvSpPr>
            <p:spPr>
              <a:xfrm>
                <a:off x="1270000" y="0"/>
                <a:ext cx="1327710" cy="1585836"/>
              </a:xfrm>
              <a:custGeom>
                <a:avLst/>
                <a:gdLst/>
                <a:ahLst/>
                <a:cxnLst/>
                <a:rect l="l" t="t" r="r" b="b"/>
                <a:pathLst>
                  <a:path w="1327710" h="1585836">
                    <a:moveTo>
                      <a:pt x="0" y="0"/>
                    </a:moveTo>
                    <a:cubicBezTo>
                      <a:pt x="392494" y="0"/>
                      <a:pt x="762935" y="181477"/>
                      <a:pt x="1003497" y="491608"/>
                    </a:cubicBezTo>
                    <a:cubicBezTo>
                      <a:pt x="1244059" y="801739"/>
                      <a:pt x="1327710" y="1205674"/>
                      <a:pt x="1230101" y="1585836"/>
                    </a:cubicBezTo>
                    <a:lnTo>
                      <a:pt x="738060" y="1459502"/>
                    </a:lnTo>
                    <a:cubicBezTo>
                      <a:pt x="796626" y="1231404"/>
                      <a:pt x="746435" y="989043"/>
                      <a:pt x="602098" y="802965"/>
                    </a:cubicBezTo>
                    <a:cubicBezTo>
                      <a:pt x="457761" y="616886"/>
                      <a:pt x="235496" y="508000"/>
                      <a:pt x="0" y="508000"/>
                    </a:cubicBezTo>
                    <a:close/>
                  </a:path>
                </a:pathLst>
              </a:custGeom>
              <a:solidFill>
                <a:srgbClr val="FFBB54"/>
              </a:solidFill>
            </p:spPr>
          </p:sp>
        </p:grpSp>
      </p:grpSp>
      <p:sp>
        <p:nvSpPr>
          <p:cNvPr id="37" name="TextBox 37"/>
          <p:cNvSpPr txBox="1"/>
          <p:nvPr/>
        </p:nvSpPr>
        <p:spPr>
          <a:xfrm>
            <a:off x="7929376" y="2362108"/>
            <a:ext cx="1806005" cy="227883"/>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Professional Subscription</a:t>
            </a:r>
          </a:p>
        </p:txBody>
      </p:sp>
      <p:grpSp>
        <p:nvGrpSpPr>
          <p:cNvPr id="38" name="Group 38"/>
          <p:cNvGrpSpPr/>
          <p:nvPr/>
        </p:nvGrpSpPr>
        <p:grpSpPr>
          <a:xfrm>
            <a:off x="3420600" y="2370046"/>
            <a:ext cx="2181263" cy="788954"/>
            <a:chOff x="0" y="-47625"/>
            <a:chExt cx="4362525" cy="1577908"/>
          </a:xfrm>
        </p:grpSpPr>
        <p:sp>
          <p:nvSpPr>
            <p:cNvPr id="39" name="TextBox 39"/>
            <p:cNvSpPr txBox="1"/>
            <p:nvPr/>
          </p:nvSpPr>
          <p:spPr>
            <a:xfrm>
              <a:off x="0" y="-47625"/>
              <a:ext cx="3612009" cy="455766"/>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Free Subscription</a:t>
              </a:r>
            </a:p>
          </p:txBody>
        </p:sp>
        <p:sp>
          <p:nvSpPr>
            <p:cNvPr id="40" name="TextBox 40"/>
            <p:cNvSpPr txBox="1"/>
            <p:nvPr/>
          </p:nvSpPr>
          <p:spPr>
            <a:xfrm>
              <a:off x="0" y="700183"/>
              <a:ext cx="4362525" cy="83010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 incididunt ut labore et dolore.</a:t>
              </a:r>
            </a:p>
          </p:txBody>
        </p:sp>
      </p:grpSp>
      <p:grpSp>
        <p:nvGrpSpPr>
          <p:cNvPr id="41" name="Group 41"/>
          <p:cNvGrpSpPr/>
          <p:nvPr/>
        </p:nvGrpSpPr>
        <p:grpSpPr>
          <a:xfrm>
            <a:off x="3420600" y="4683654"/>
            <a:ext cx="2181263" cy="1023903"/>
            <a:chOff x="0" y="-47625"/>
            <a:chExt cx="4362525" cy="2047804"/>
          </a:xfrm>
        </p:grpSpPr>
        <p:sp>
          <p:nvSpPr>
            <p:cNvPr id="42" name="TextBox 42"/>
            <p:cNvSpPr txBox="1"/>
            <p:nvPr/>
          </p:nvSpPr>
          <p:spPr>
            <a:xfrm>
              <a:off x="0" y="-47625"/>
              <a:ext cx="3612009" cy="455766"/>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Platinum Subscription</a:t>
              </a:r>
            </a:p>
          </p:txBody>
        </p:sp>
        <p:sp>
          <p:nvSpPr>
            <p:cNvPr id="43" name="TextBox 43"/>
            <p:cNvSpPr txBox="1"/>
            <p:nvPr/>
          </p:nvSpPr>
          <p:spPr>
            <a:xfrm>
              <a:off x="0" y="1170080"/>
              <a:ext cx="4362525" cy="830099"/>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 incididunt ut labore et dolore.</a:t>
              </a:r>
            </a:p>
          </p:txBody>
        </p:sp>
      </p:grpSp>
      <p:sp>
        <p:nvSpPr>
          <p:cNvPr id="44" name="TextBox 44"/>
          <p:cNvSpPr txBox="1"/>
          <p:nvPr/>
        </p:nvSpPr>
        <p:spPr>
          <a:xfrm>
            <a:off x="7929376" y="2975724"/>
            <a:ext cx="218126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 incididunt ut labore et dolore.</a:t>
            </a:r>
          </a:p>
        </p:txBody>
      </p:sp>
      <p:grpSp>
        <p:nvGrpSpPr>
          <p:cNvPr id="45" name="Group 45"/>
          <p:cNvGrpSpPr/>
          <p:nvPr/>
        </p:nvGrpSpPr>
        <p:grpSpPr>
          <a:xfrm>
            <a:off x="7929376" y="4683654"/>
            <a:ext cx="2181263" cy="788954"/>
            <a:chOff x="0" y="-47625"/>
            <a:chExt cx="4362525" cy="1577908"/>
          </a:xfrm>
        </p:grpSpPr>
        <p:sp>
          <p:nvSpPr>
            <p:cNvPr id="46" name="TextBox 46"/>
            <p:cNvSpPr txBox="1"/>
            <p:nvPr/>
          </p:nvSpPr>
          <p:spPr>
            <a:xfrm>
              <a:off x="0" y="-47625"/>
              <a:ext cx="3612009" cy="455766"/>
            </a:xfrm>
            <a:prstGeom prst="rect">
              <a:avLst/>
            </a:prstGeom>
          </p:spPr>
          <p:txBody>
            <a:bodyPr lIns="0" tIns="0" rIns="0" bIns="0" rtlCol="0" anchor="t">
              <a:spAutoFit/>
            </a:bodyPr>
            <a:lstStyle/>
            <a:p>
              <a:pPr>
                <a:lnSpc>
                  <a:spcPts val="1867"/>
                </a:lnSpc>
              </a:pPr>
              <a:r>
                <a:rPr lang="en-US" sz="1333">
                  <a:solidFill>
                    <a:srgbClr val="FFFFFF"/>
                  </a:solidFill>
                  <a:latin typeface="Canva Sans 1 Bold"/>
                </a:rPr>
                <a:t>Business Corporate</a:t>
              </a:r>
            </a:p>
          </p:txBody>
        </p:sp>
        <p:sp>
          <p:nvSpPr>
            <p:cNvPr id="47" name="TextBox 47"/>
            <p:cNvSpPr txBox="1"/>
            <p:nvPr/>
          </p:nvSpPr>
          <p:spPr>
            <a:xfrm>
              <a:off x="0" y="700183"/>
              <a:ext cx="4362525" cy="830100"/>
            </a:xfrm>
            <a:prstGeom prst="rect">
              <a:avLst/>
            </a:prstGeom>
          </p:spPr>
          <p:txBody>
            <a:bodyPr lIns="0" tIns="0" rIns="0" bIns="0" rtlCol="0" anchor="t">
              <a:spAutoFit/>
            </a:bodyPr>
            <a:lstStyle/>
            <a:p>
              <a:pPr>
                <a:lnSpc>
                  <a:spcPts val="1119"/>
                </a:lnSpc>
              </a:pPr>
              <a:r>
                <a:rPr lang="en-US" sz="800">
                  <a:solidFill>
                    <a:srgbClr val="FFFFFF"/>
                  </a:solidFill>
                  <a:latin typeface="Canva Sans 1"/>
                </a:rPr>
                <a:t>Lorem ipsum dolor sit amet, consectetur adipiscing elit, sed do eiusmod tempor incididunt ut labore et dolore.</a:t>
              </a:r>
            </a:p>
          </p:txBody>
        </p:sp>
      </p:grpSp>
      <p:sp>
        <p:nvSpPr>
          <p:cNvPr id="48" name="TextBox 48"/>
          <p:cNvSpPr txBox="1"/>
          <p:nvPr/>
        </p:nvSpPr>
        <p:spPr>
          <a:xfrm>
            <a:off x="3679808" y="647700"/>
            <a:ext cx="4727731" cy="360740"/>
          </a:xfrm>
          <a:prstGeom prst="rect">
            <a:avLst/>
          </a:prstGeom>
        </p:spPr>
        <p:txBody>
          <a:bodyPr lIns="0" tIns="0" rIns="0" bIns="0" rtlCol="0" anchor="t">
            <a:spAutoFit/>
          </a:bodyPr>
          <a:lstStyle/>
          <a:p>
            <a:pPr algn="ctr">
              <a:lnSpc>
                <a:spcPts val="2987"/>
              </a:lnSpc>
            </a:pPr>
            <a:r>
              <a:rPr lang="en-US" sz="2133">
                <a:solidFill>
                  <a:srgbClr val="121A5D"/>
                </a:solidFill>
                <a:latin typeface="Canva Sans 1 Bold"/>
              </a:rPr>
              <a:t>Business Annual Report Concept</a:t>
            </a:r>
          </a:p>
        </p:txBody>
      </p:sp>
      <p:sp>
        <p:nvSpPr>
          <p:cNvPr id="49" name="TextBox 49"/>
          <p:cNvSpPr txBox="1"/>
          <p:nvPr/>
        </p:nvSpPr>
        <p:spPr>
          <a:xfrm>
            <a:off x="3010189" y="1167931"/>
            <a:ext cx="6073319" cy="323294"/>
          </a:xfrm>
          <a:prstGeom prst="rect">
            <a:avLst/>
          </a:prstGeom>
        </p:spPr>
        <p:txBody>
          <a:bodyPr lIns="0" tIns="0" rIns="0" bIns="0" rtlCol="0" anchor="t">
            <a:spAutoFit/>
          </a:bodyPr>
          <a:lstStyle/>
          <a:p>
            <a:pPr algn="ctr">
              <a:lnSpc>
                <a:spcPts val="1307"/>
              </a:lnSpc>
            </a:pPr>
            <a:r>
              <a:rPr lang="en-US" sz="933">
                <a:solidFill>
                  <a:srgbClr val="121A5D"/>
                </a:solidFill>
                <a:latin typeface="Canva Sans 1"/>
              </a:rPr>
              <a:t>Lorem ipsum dolor sit amet, consectetur adipiscing elit, sed do eiusmod tempor incididunt ut labore et dolore magna aliqua. Ut enim ad minim veniam, quis nostrud exercitation ullamco.</a:t>
            </a:r>
          </a:p>
        </p:txBody>
      </p:sp>
      <p:sp>
        <p:nvSpPr>
          <p:cNvPr id="50" name="Freeform 50"/>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51" name="Freeform 5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grpSp>
        <p:nvGrpSpPr>
          <p:cNvPr id="8" name="Group 8"/>
          <p:cNvGrpSpPr/>
          <p:nvPr/>
        </p:nvGrpSpPr>
        <p:grpSpPr>
          <a:xfrm>
            <a:off x="4503863" y="1992864"/>
            <a:ext cx="3184275" cy="3184275"/>
            <a:chOff x="0" y="0"/>
            <a:chExt cx="6368551" cy="6368551"/>
          </a:xfrm>
        </p:grpSpPr>
        <p:grpSp>
          <p:nvGrpSpPr>
            <p:cNvPr id="9" name="Group 9"/>
            <p:cNvGrpSpPr>
              <a:grpSpLocks noChangeAspect="1"/>
            </p:cNvGrpSpPr>
            <p:nvPr/>
          </p:nvGrpSpPr>
          <p:grpSpPr>
            <a:xfrm>
              <a:off x="0" y="0"/>
              <a:ext cx="6368551" cy="6368551"/>
              <a:chOff x="0" y="0"/>
              <a:chExt cx="2540000" cy="2540000"/>
            </a:xfrm>
          </p:grpSpPr>
          <p:sp>
            <p:nvSpPr>
              <p:cNvPr id="10" name="Freeform 10"/>
              <p:cNvSpPr/>
              <p:nvPr/>
            </p:nvSpPr>
            <p:spPr>
              <a:xfrm>
                <a:off x="1270000" y="0"/>
                <a:ext cx="1180157" cy="1270000"/>
              </a:xfrm>
              <a:custGeom>
                <a:avLst/>
                <a:gdLst/>
                <a:ahLst/>
                <a:cxnLst/>
                <a:rect l="l" t="t" r="r" b="b"/>
                <a:pathLst>
                  <a:path w="1180157" h="1270000">
                    <a:moveTo>
                      <a:pt x="0" y="0"/>
                    </a:moveTo>
                    <a:cubicBezTo>
                      <a:pt x="520285" y="0"/>
                      <a:pt x="987946" y="317341"/>
                      <a:pt x="1180157" y="800820"/>
                    </a:cubicBezTo>
                    <a:lnTo>
                      <a:pt x="0" y="1270000"/>
                    </a:lnTo>
                    <a:close/>
                  </a:path>
                </a:pathLst>
              </a:custGeom>
              <a:solidFill>
                <a:srgbClr val="F6F6F7"/>
              </a:solidFill>
            </p:spPr>
          </p:sp>
          <p:sp>
            <p:nvSpPr>
              <p:cNvPr id="11" name="Freeform 11"/>
              <p:cNvSpPr/>
              <p:nvPr/>
            </p:nvSpPr>
            <p:spPr>
              <a:xfrm>
                <a:off x="1270000" y="742423"/>
                <a:ext cx="1312867" cy="1762493"/>
              </a:xfrm>
              <a:custGeom>
                <a:avLst/>
                <a:gdLst/>
                <a:ahLst/>
                <a:cxnLst/>
                <a:rect l="l" t="t" r="r" b="b"/>
                <a:pathLst>
                  <a:path w="1312867" h="1762493">
                    <a:moveTo>
                      <a:pt x="1155233" y="0"/>
                    </a:moveTo>
                    <a:cubicBezTo>
                      <a:pt x="1312867" y="345170"/>
                      <a:pt x="1307897" y="742745"/>
                      <a:pt x="1141684" y="1083867"/>
                    </a:cubicBezTo>
                    <a:cubicBezTo>
                      <a:pt x="975470" y="1424989"/>
                      <a:pt x="665430" y="1673917"/>
                      <a:pt x="296451" y="1762493"/>
                    </a:cubicBezTo>
                    <a:lnTo>
                      <a:pt x="0" y="527577"/>
                    </a:lnTo>
                    <a:close/>
                  </a:path>
                </a:pathLst>
              </a:custGeom>
              <a:solidFill>
                <a:srgbClr val="CCCCCC"/>
              </a:solidFill>
            </p:spPr>
          </p:sp>
          <p:sp>
            <p:nvSpPr>
              <p:cNvPr id="12" name="Freeform 12"/>
              <p:cNvSpPr/>
              <p:nvPr/>
            </p:nvSpPr>
            <p:spPr>
              <a:xfrm>
                <a:off x="-91779" y="0"/>
                <a:ext cx="1719579" cy="2628631"/>
              </a:xfrm>
              <a:custGeom>
                <a:avLst/>
                <a:gdLst/>
                <a:ahLst/>
                <a:cxnLst/>
                <a:rect l="l" t="t" r="r" b="b"/>
                <a:pathLst>
                  <a:path w="1719579" h="2628631">
                    <a:moveTo>
                      <a:pt x="1719579" y="2488556"/>
                    </a:moveTo>
                    <a:cubicBezTo>
                      <a:pt x="1242527" y="2628631"/>
                      <a:pt x="727609" y="2477447"/>
                      <a:pt x="402005" y="2101705"/>
                    </a:cubicBezTo>
                    <a:cubicBezTo>
                      <a:pt x="76401" y="1725963"/>
                      <a:pt x="0" y="1194776"/>
                      <a:pt x="206511" y="742500"/>
                    </a:cubicBezTo>
                    <a:cubicBezTo>
                      <a:pt x="413022" y="290224"/>
                      <a:pt x="864460" y="50"/>
                      <a:pt x="1361652" y="0"/>
                    </a:cubicBezTo>
                    <a:lnTo>
                      <a:pt x="1361779" y="1270000"/>
                    </a:lnTo>
                    <a:close/>
                  </a:path>
                </a:pathLst>
              </a:custGeom>
              <a:solidFill>
                <a:srgbClr val="A4A3A3"/>
              </a:solidFill>
            </p:spPr>
          </p:sp>
          <p:sp>
            <p:nvSpPr>
              <p:cNvPr id="13" name="Freeform 13"/>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7D7C7C"/>
              </a:solidFill>
            </p:spPr>
          </p:sp>
        </p:grpSp>
      </p:grpSp>
      <p:grpSp>
        <p:nvGrpSpPr>
          <p:cNvPr id="14" name="Group 14"/>
          <p:cNvGrpSpPr/>
          <p:nvPr/>
        </p:nvGrpSpPr>
        <p:grpSpPr>
          <a:xfrm>
            <a:off x="685800" y="4226304"/>
            <a:ext cx="2057400" cy="445052"/>
            <a:chOff x="0" y="0"/>
            <a:chExt cx="812800" cy="175823"/>
          </a:xfrm>
        </p:grpSpPr>
        <p:sp>
          <p:nvSpPr>
            <p:cNvPr id="15" name="Freeform 15"/>
            <p:cNvSpPr/>
            <p:nvPr/>
          </p:nvSpPr>
          <p:spPr>
            <a:xfrm>
              <a:off x="0" y="0"/>
              <a:ext cx="812800" cy="175823"/>
            </a:xfrm>
            <a:custGeom>
              <a:avLst/>
              <a:gdLst/>
              <a:ahLst/>
              <a:cxnLst/>
              <a:rect l="l" t="t" r="r" b="b"/>
              <a:pathLst>
                <a:path w="812800" h="175823">
                  <a:moveTo>
                    <a:pt x="0" y="0"/>
                  </a:moveTo>
                  <a:lnTo>
                    <a:pt x="812800" y="0"/>
                  </a:lnTo>
                  <a:lnTo>
                    <a:pt x="812800" y="175823"/>
                  </a:lnTo>
                  <a:lnTo>
                    <a:pt x="0" y="175823"/>
                  </a:lnTo>
                  <a:close/>
                </a:path>
              </a:pathLst>
            </a:custGeom>
            <a:solidFill>
              <a:srgbClr val="717EEE"/>
            </a:solidFill>
          </p:spPr>
        </p:sp>
        <p:sp>
          <p:nvSpPr>
            <p:cNvPr id="16" name="TextBox 16"/>
            <p:cNvSpPr txBox="1"/>
            <p:nvPr/>
          </p:nvSpPr>
          <p:spPr>
            <a:xfrm>
              <a:off x="0" y="-28575"/>
              <a:ext cx="812800" cy="841375"/>
            </a:xfrm>
            <a:prstGeom prst="rect">
              <a:avLst/>
            </a:prstGeom>
          </p:spPr>
          <p:txBody>
            <a:bodyPr lIns="33867" tIns="33867" rIns="33867" bIns="33867" rtlCol="0" anchor="ctr"/>
            <a:lstStyle/>
            <a:p>
              <a:pPr algn="ctr">
                <a:lnSpc>
                  <a:spcPts val="1493"/>
                </a:lnSpc>
              </a:pPr>
              <a:r>
                <a:rPr lang="en-US" sz="1066">
                  <a:solidFill>
                    <a:srgbClr val="FFFFFF"/>
                  </a:solidFill>
                  <a:latin typeface="Canva Sans 1 Bold"/>
                </a:rPr>
                <a:t>LABEL NAME</a:t>
              </a:r>
            </a:p>
          </p:txBody>
        </p:sp>
      </p:grpSp>
      <p:grpSp>
        <p:nvGrpSpPr>
          <p:cNvPr id="17" name="Group 17"/>
          <p:cNvGrpSpPr/>
          <p:nvPr/>
        </p:nvGrpSpPr>
        <p:grpSpPr>
          <a:xfrm>
            <a:off x="685800" y="4977295"/>
            <a:ext cx="2057400" cy="445052"/>
            <a:chOff x="0" y="0"/>
            <a:chExt cx="812800" cy="175823"/>
          </a:xfrm>
        </p:grpSpPr>
        <p:sp>
          <p:nvSpPr>
            <p:cNvPr id="18" name="Freeform 18"/>
            <p:cNvSpPr/>
            <p:nvPr/>
          </p:nvSpPr>
          <p:spPr>
            <a:xfrm>
              <a:off x="0" y="0"/>
              <a:ext cx="812800" cy="175823"/>
            </a:xfrm>
            <a:custGeom>
              <a:avLst/>
              <a:gdLst/>
              <a:ahLst/>
              <a:cxnLst/>
              <a:rect l="l" t="t" r="r" b="b"/>
              <a:pathLst>
                <a:path w="812800" h="175823">
                  <a:moveTo>
                    <a:pt x="0" y="0"/>
                  </a:moveTo>
                  <a:lnTo>
                    <a:pt x="812800" y="0"/>
                  </a:lnTo>
                  <a:lnTo>
                    <a:pt x="812800" y="175823"/>
                  </a:lnTo>
                  <a:lnTo>
                    <a:pt x="0" y="175823"/>
                  </a:lnTo>
                  <a:close/>
                </a:path>
              </a:pathLst>
            </a:custGeom>
            <a:solidFill>
              <a:srgbClr val="FF7784"/>
            </a:solidFill>
          </p:spPr>
        </p:sp>
        <p:sp>
          <p:nvSpPr>
            <p:cNvPr id="19" name="TextBox 19"/>
            <p:cNvSpPr txBox="1"/>
            <p:nvPr/>
          </p:nvSpPr>
          <p:spPr>
            <a:xfrm>
              <a:off x="0" y="-28575"/>
              <a:ext cx="812800" cy="841375"/>
            </a:xfrm>
            <a:prstGeom prst="rect">
              <a:avLst/>
            </a:prstGeom>
          </p:spPr>
          <p:txBody>
            <a:bodyPr lIns="33867" tIns="33867" rIns="33867" bIns="33867" rtlCol="0" anchor="ctr"/>
            <a:lstStyle/>
            <a:p>
              <a:pPr algn="ctr">
                <a:lnSpc>
                  <a:spcPts val="1493"/>
                </a:lnSpc>
              </a:pPr>
              <a:r>
                <a:rPr lang="en-US" sz="1066">
                  <a:solidFill>
                    <a:srgbClr val="FFFFFF"/>
                  </a:solidFill>
                  <a:latin typeface="Canva Sans 1 Bold"/>
                </a:rPr>
                <a:t>LABEL NAME</a:t>
              </a:r>
            </a:p>
          </p:txBody>
        </p:sp>
      </p:grpSp>
      <p:grpSp>
        <p:nvGrpSpPr>
          <p:cNvPr id="20" name="Group 20"/>
          <p:cNvGrpSpPr/>
          <p:nvPr/>
        </p:nvGrpSpPr>
        <p:grpSpPr>
          <a:xfrm>
            <a:off x="685800" y="5727148"/>
            <a:ext cx="2057400" cy="445052"/>
            <a:chOff x="0" y="0"/>
            <a:chExt cx="812800" cy="175823"/>
          </a:xfrm>
        </p:grpSpPr>
        <p:sp>
          <p:nvSpPr>
            <p:cNvPr id="21" name="Freeform 21"/>
            <p:cNvSpPr/>
            <p:nvPr/>
          </p:nvSpPr>
          <p:spPr>
            <a:xfrm>
              <a:off x="0" y="0"/>
              <a:ext cx="812800" cy="175823"/>
            </a:xfrm>
            <a:custGeom>
              <a:avLst/>
              <a:gdLst/>
              <a:ahLst/>
              <a:cxnLst/>
              <a:rect l="l" t="t" r="r" b="b"/>
              <a:pathLst>
                <a:path w="812800" h="175823">
                  <a:moveTo>
                    <a:pt x="0" y="0"/>
                  </a:moveTo>
                  <a:lnTo>
                    <a:pt x="812800" y="0"/>
                  </a:lnTo>
                  <a:lnTo>
                    <a:pt x="812800" y="175823"/>
                  </a:lnTo>
                  <a:lnTo>
                    <a:pt x="0" y="175823"/>
                  </a:lnTo>
                  <a:close/>
                </a:path>
              </a:pathLst>
            </a:custGeom>
            <a:solidFill>
              <a:srgbClr val="50D0BC"/>
            </a:solidFill>
          </p:spPr>
        </p:sp>
        <p:sp>
          <p:nvSpPr>
            <p:cNvPr id="22" name="TextBox 22"/>
            <p:cNvSpPr txBox="1"/>
            <p:nvPr/>
          </p:nvSpPr>
          <p:spPr>
            <a:xfrm>
              <a:off x="0" y="-28575"/>
              <a:ext cx="812800" cy="841375"/>
            </a:xfrm>
            <a:prstGeom prst="rect">
              <a:avLst/>
            </a:prstGeom>
          </p:spPr>
          <p:txBody>
            <a:bodyPr lIns="33867" tIns="33867" rIns="33867" bIns="33867" rtlCol="0" anchor="ctr"/>
            <a:lstStyle/>
            <a:p>
              <a:pPr algn="ctr">
                <a:lnSpc>
                  <a:spcPts val="1493"/>
                </a:lnSpc>
              </a:pPr>
              <a:r>
                <a:rPr lang="en-US" sz="1066">
                  <a:solidFill>
                    <a:srgbClr val="FFFFFF"/>
                  </a:solidFill>
                  <a:latin typeface="Canva Sans 1 Bold"/>
                </a:rPr>
                <a:t>LABEL NAME</a:t>
              </a:r>
            </a:p>
          </p:txBody>
        </p:sp>
      </p:grpSp>
      <p:grpSp>
        <p:nvGrpSpPr>
          <p:cNvPr id="23" name="Group 23"/>
          <p:cNvGrpSpPr/>
          <p:nvPr/>
        </p:nvGrpSpPr>
        <p:grpSpPr>
          <a:xfrm>
            <a:off x="685801" y="2013926"/>
            <a:ext cx="3426791" cy="1571075"/>
            <a:chOff x="0" y="0"/>
            <a:chExt cx="1353794" cy="620672"/>
          </a:xfrm>
        </p:grpSpPr>
        <p:sp>
          <p:nvSpPr>
            <p:cNvPr id="24" name="Freeform 24"/>
            <p:cNvSpPr/>
            <p:nvPr/>
          </p:nvSpPr>
          <p:spPr>
            <a:xfrm>
              <a:off x="0" y="0"/>
              <a:ext cx="1353794" cy="620672"/>
            </a:xfrm>
            <a:custGeom>
              <a:avLst/>
              <a:gdLst/>
              <a:ahLst/>
              <a:cxnLst/>
              <a:rect l="l" t="t" r="r" b="b"/>
              <a:pathLst>
                <a:path w="1353794" h="620672">
                  <a:moveTo>
                    <a:pt x="0" y="0"/>
                  </a:moveTo>
                  <a:lnTo>
                    <a:pt x="1353794" y="0"/>
                  </a:lnTo>
                  <a:lnTo>
                    <a:pt x="1353794" y="620672"/>
                  </a:lnTo>
                  <a:lnTo>
                    <a:pt x="0" y="620672"/>
                  </a:lnTo>
                  <a:close/>
                </a:path>
              </a:pathLst>
            </a:custGeom>
            <a:solidFill>
              <a:srgbClr val="000000">
                <a:alpha val="0"/>
              </a:srgbClr>
            </a:solidFill>
            <a:ln w="28575">
              <a:solidFill>
                <a:srgbClr val="121A5D"/>
              </a:solidFill>
            </a:ln>
          </p:spPr>
        </p:sp>
        <p:sp>
          <p:nvSpPr>
            <p:cNvPr id="25" name="TextBox 25"/>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6" name="Group 26"/>
          <p:cNvGrpSpPr/>
          <p:nvPr/>
        </p:nvGrpSpPr>
        <p:grpSpPr>
          <a:xfrm>
            <a:off x="8072563" y="2013926"/>
            <a:ext cx="3426791" cy="1571075"/>
            <a:chOff x="0" y="0"/>
            <a:chExt cx="1353794" cy="620672"/>
          </a:xfrm>
        </p:grpSpPr>
        <p:sp>
          <p:nvSpPr>
            <p:cNvPr id="27" name="Freeform 27"/>
            <p:cNvSpPr/>
            <p:nvPr/>
          </p:nvSpPr>
          <p:spPr>
            <a:xfrm>
              <a:off x="0" y="0"/>
              <a:ext cx="1353794" cy="620672"/>
            </a:xfrm>
            <a:custGeom>
              <a:avLst/>
              <a:gdLst/>
              <a:ahLst/>
              <a:cxnLst/>
              <a:rect l="l" t="t" r="r" b="b"/>
              <a:pathLst>
                <a:path w="1353794" h="620672">
                  <a:moveTo>
                    <a:pt x="0" y="0"/>
                  </a:moveTo>
                  <a:lnTo>
                    <a:pt x="1353794" y="0"/>
                  </a:lnTo>
                  <a:lnTo>
                    <a:pt x="1353794" y="620672"/>
                  </a:lnTo>
                  <a:lnTo>
                    <a:pt x="0" y="620672"/>
                  </a:lnTo>
                  <a:close/>
                </a:path>
              </a:pathLst>
            </a:custGeom>
            <a:solidFill>
              <a:srgbClr val="000000">
                <a:alpha val="0"/>
              </a:srgbClr>
            </a:solidFill>
            <a:ln w="28575">
              <a:solidFill>
                <a:srgbClr val="121A5D"/>
              </a:solidFill>
            </a:ln>
          </p:spPr>
        </p:sp>
        <p:sp>
          <p:nvSpPr>
            <p:cNvPr id="28" name="TextBox 28"/>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9" name="Group 29"/>
          <p:cNvGrpSpPr/>
          <p:nvPr/>
        </p:nvGrpSpPr>
        <p:grpSpPr>
          <a:xfrm>
            <a:off x="8072563" y="4156073"/>
            <a:ext cx="3426791" cy="1571075"/>
            <a:chOff x="0" y="0"/>
            <a:chExt cx="1353794" cy="620672"/>
          </a:xfrm>
        </p:grpSpPr>
        <p:sp>
          <p:nvSpPr>
            <p:cNvPr id="30" name="Freeform 30"/>
            <p:cNvSpPr/>
            <p:nvPr/>
          </p:nvSpPr>
          <p:spPr>
            <a:xfrm>
              <a:off x="0" y="0"/>
              <a:ext cx="1353794" cy="620672"/>
            </a:xfrm>
            <a:custGeom>
              <a:avLst/>
              <a:gdLst/>
              <a:ahLst/>
              <a:cxnLst/>
              <a:rect l="l" t="t" r="r" b="b"/>
              <a:pathLst>
                <a:path w="1353794" h="620672">
                  <a:moveTo>
                    <a:pt x="0" y="0"/>
                  </a:moveTo>
                  <a:lnTo>
                    <a:pt x="1353794" y="0"/>
                  </a:lnTo>
                  <a:lnTo>
                    <a:pt x="1353794" y="620672"/>
                  </a:lnTo>
                  <a:lnTo>
                    <a:pt x="0" y="620672"/>
                  </a:lnTo>
                  <a:close/>
                </a:path>
              </a:pathLst>
            </a:custGeom>
            <a:solidFill>
              <a:srgbClr val="000000">
                <a:alpha val="0"/>
              </a:srgbClr>
            </a:solidFill>
            <a:ln w="28575">
              <a:solidFill>
                <a:srgbClr val="121A5D"/>
              </a:solidFill>
            </a:ln>
          </p:spPr>
        </p:sp>
        <p:sp>
          <p:nvSpPr>
            <p:cNvPr id="31" name="TextBox 31"/>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sp>
        <p:nvSpPr>
          <p:cNvPr id="32" name="TextBox 32"/>
          <p:cNvSpPr txBox="1"/>
          <p:nvPr/>
        </p:nvSpPr>
        <p:spPr>
          <a:xfrm>
            <a:off x="3679808" y="647700"/>
            <a:ext cx="4727731" cy="360740"/>
          </a:xfrm>
          <a:prstGeom prst="rect">
            <a:avLst/>
          </a:prstGeom>
        </p:spPr>
        <p:txBody>
          <a:bodyPr lIns="0" tIns="0" rIns="0" bIns="0" rtlCol="0" anchor="t">
            <a:spAutoFit/>
          </a:bodyPr>
          <a:lstStyle/>
          <a:p>
            <a:pPr algn="ctr">
              <a:lnSpc>
                <a:spcPts val="2987"/>
              </a:lnSpc>
            </a:pPr>
            <a:r>
              <a:rPr lang="en-US" sz="2133">
                <a:solidFill>
                  <a:srgbClr val="121A5D"/>
                </a:solidFill>
                <a:latin typeface="Canva Sans 1 Bold"/>
              </a:rPr>
              <a:t>Business Annual Report Concept</a:t>
            </a:r>
          </a:p>
        </p:txBody>
      </p:sp>
      <p:sp>
        <p:nvSpPr>
          <p:cNvPr id="33" name="TextBox 33"/>
          <p:cNvSpPr txBox="1"/>
          <p:nvPr/>
        </p:nvSpPr>
        <p:spPr>
          <a:xfrm>
            <a:off x="3010189" y="1167931"/>
            <a:ext cx="6073319" cy="323294"/>
          </a:xfrm>
          <a:prstGeom prst="rect">
            <a:avLst/>
          </a:prstGeom>
        </p:spPr>
        <p:txBody>
          <a:bodyPr lIns="0" tIns="0" rIns="0" bIns="0" rtlCol="0" anchor="t">
            <a:spAutoFit/>
          </a:bodyPr>
          <a:lstStyle/>
          <a:p>
            <a:pPr algn="ctr">
              <a:lnSpc>
                <a:spcPts val="1307"/>
              </a:lnSpc>
            </a:pPr>
            <a:r>
              <a:rPr lang="en-US" sz="933">
                <a:solidFill>
                  <a:srgbClr val="121A5D"/>
                </a:solidFill>
                <a:latin typeface="Canva Sans 1"/>
              </a:rPr>
              <a:t>Lorem ipsum dolor sit amet, consectetur adipiscing elit, sed do eiusmod tempor incididunt ut labore et dolore magna aliqua. Ut enim ad minim veniam, quis nostrud exercitation ullamco.</a:t>
            </a:r>
          </a:p>
        </p:txBody>
      </p:sp>
      <p:grpSp>
        <p:nvGrpSpPr>
          <p:cNvPr id="34" name="Group 34"/>
          <p:cNvGrpSpPr/>
          <p:nvPr/>
        </p:nvGrpSpPr>
        <p:grpSpPr>
          <a:xfrm>
            <a:off x="876176" y="2320079"/>
            <a:ext cx="2757394" cy="772804"/>
            <a:chOff x="0" y="-38100"/>
            <a:chExt cx="5514788" cy="1545608"/>
          </a:xfrm>
        </p:grpSpPr>
        <p:grpSp>
          <p:nvGrpSpPr>
            <p:cNvPr id="35" name="Group 35"/>
            <p:cNvGrpSpPr/>
            <p:nvPr/>
          </p:nvGrpSpPr>
          <p:grpSpPr>
            <a:xfrm>
              <a:off x="0" y="10877"/>
              <a:ext cx="401430" cy="401430"/>
              <a:chOff x="0" y="0"/>
              <a:chExt cx="812800" cy="812800"/>
            </a:xfrm>
          </p:grpSpPr>
          <p:sp>
            <p:nvSpPr>
              <p:cNvPr id="36" name="Freeform 3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37" name="TextBox 37"/>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38" name="TextBox 38"/>
            <p:cNvSpPr txBox="1"/>
            <p:nvPr/>
          </p:nvSpPr>
          <p:spPr>
            <a:xfrm>
              <a:off x="730248" y="-38100"/>
              <a:ext cx="4784540" cy="531428"/>
            </a:xfrm>
            <a:prstGeom prst="rect">
              <a:avLst/>
            </a:prstGeom>
          </p:spPr>
          <p:txBody>
            <a:bodyPr lIns="0" tIns="0" rIns="0" bIns="0" rtlCol="0" anchor="t">
              <a:spAutoFit/>
            </a:bodyPr>
            <a:lstStyle/>
            <a:p>
              <a:pPr>
                <a:lnSpc>
                  <a:spcPts val="2239"/>
                </a:lnSpc>
              </a:pPr>
              <a:r>
                <a:rPr lang="en-US" sz="1600">
                  <a:solidFill>
                    <a:srgbClr val="121A5D"/>
                  </a:solidFill>
                  <a:latin typeface="Canva Sans 1 Bold"/>
                </a:rPr>
                <a:t>Free Subscription</a:t>
              </a:r>
            </a:p>
          </p:txBody>
        </p:sp>
        <p:sp>
          <p:nvSpPr>
            <p:cNvPr id="39" name="TextBox 39"/>
            <p:cNvSpPr txBox="1"/>
            <p:nvPr/>
          </p:nvSpPr>
          <p:spPr>
            <a:xfrm>
              <a:off x="730248" y="762046"/>
              <a:ext cx="4784540" cy="745462"/>
            </a:xfrm>
            <a:prstGeom prst="rect">
              <a:avLst/>
            </a:prstGeom>
          </p:spPr>
          <p:txBody>
            <a:bodyPr lIns="0" tIns="0" rIns="0" bIns="0" rtlCol="0" anchor="t">
              <a:spAutoFit/>
            </a:bodyPr>
            <a:lstStyle/>
            <a:p>
              <a:pPr>
                <a:lnSpc>
                  <a:spcPts val="1493"/>
                </a:lnSpc>
              </a:pPr>
              <a:r>
                <a:rPr lang="en-US" sz="1066">
                  <a:solidFill>
                    <a:srgbClr val="121A5D"/>
                  </a:solidFill>
                  <a:latin typeface="Canva Sans 1"/>
                </a:rPr>
                <a:t>Lorem ipsum dolor sit amet, consectetur adipiscing elit, sed do eiusmod tempor</a:t>
              </a:r>
            </a:p>
          </p:txBody>
        </p:sp>
      </p:grpSp>
      <p:grpSp>
        <p:nvGrpSpPr>
          <p:cNvPr id="40" name="Group 40"/>
          <p:cNvGrpSpPr/>
          <p:nvPr/>
        </p:nvGrpSpPr>
        <p:grpSpPr>
          <a:xfrm>
            <a:off x="8264201" y="2344569"/>
            <a:ext cx="200715" cy="200715"/>
            <a:chOff x="0" y="0"/>
            <a:chExt cx="812800" cy="812800"/>
          </a:xfrm>
        </p:grpSpPr>
        <p:sp>
          <p:nvSpPr>
            <p:cNvPr id="41" name="Freeform 4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7784"/>
            </a:solidFill>
          </p:spPr>
        </p:sp>
        <p:sp>
          <p:nvSpPr>
            <p:cNvPr id="42" name="TextBox 42"/>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43" name="TextBox 43"/>
          <p:cNvSpPr txBox="1"/>
          <p:nvPr/>
        </p:nvSpPr>
        <p:spPr>
          <a:xfrm>
            <a:off x="8629324" y="2313729"/>
            <a:ext cx="2726969" cy="265714"/>
          </a:xfrm>
          <a:prstGeom prst="rect">
            <a:avLst/>
          </a:prstGeom>
        </p:spPr>
        <p:txBody>
          <a:bodyPr lIns="0" tIns="0" rIns="0" bIns="0" rtlCol="0" anchor="t">
            <a:spAutoFit/>
          </a:bodyPr>
          <a:lstStyle/>
          <a:p>
            <a:pPr>
              <a:lnSpc>
                <a:spcPts val="2239"/>
              </a:lnSpc>
            </a:pPr>
            <a:r>
              <a:rPr lang="en-US" sz="1600">
                <a:solidFill>
                  <a:srgbClr val="121A5D"/>
                </a:solidFill>
                <a:latin typeface="Canva Sans 1 Bold"/>
              </a:rPr>
              <a:t>Professional Subscription</a:t>
            </a:r>
          </a:p>
        </p:txBody>
      </p:sp>
      <p:sp>
        <p:nvSpPr>
          <p:cNvPr id="44" name="TextBox 44"/>
          <p:cNvSpPr txBox="1"/>
          <p:nvPr/>
        </p:nvSpPr>
        <p:spPr>
          <a:xfrm>
            <a:off x="8629324" y="2720041"/>
            <a:ext cx="2392269" cy="372731"/>
          </a:xfrm>
          <a:prstGeom prst="rect">
            <a:avLst/>
          </a:prstGeom>
        </p:spPr>
        <p:txBody>
          <a:bodyPr lIns="0" tIns="0" rIns="0" bIns="0" rtlCol="0" anchor="t">
            <a:spAutoFit/>
          </a:bodyPr>
          <a:lstStyle/>
          <a:p>
            <a:pPr>
              <a:lnSpc>
                <a:spcPts val="1493"/>
              </a:lnSpc>
            </a:pPr>
            <a:r>
              <a:rPr lang="en-US" sz="1066">
                <a:solidFill>
                  <a:srgbClr val="121A5D"/>
                </a:solidFill>
                <a:latin typeface="Canva Sans 1"/>
              </a:rPr>
              <a:t>Lorem ipsum dolor sit amet, consectetur adipiscing elit, sed do eiusmod tempor</a:t>
            </a:r>
          </a:p>
        </p:txBody>
      </p:sp>
      <p:grpSp>
        <p:nvGrpSpPr>
          <p:cNvPr id="45" name="Group 45"/>
          <p:cNvGrpSpPr/>
          <p:nvPr/>
        </p:nvGrpSpPr>
        <p:grpSpPr>
          <a:xfrm>
            <a:off x="8264201" y="4462227"/>
            <a:ext cx="2757394" cy="772804"/>
            <a:chOff x="0" y="-38100"/>
            <a:chExt cx="5514788" cy="1545608"/>
          </a:xfrm>
        </p:grpSpPr>
        <p:grpSp>
          <p:nvGrpSpPr>
            <p:cNvPr id="46" name="Group 46"/>
            <p:cNvGrpSpPr/>
            <p:nvPr/>
          </p:nvGrpSpPr>
          <p:grpSpPr>
            <a:xfrm>
              <a:off x="0" y="10877"/>
              <a:ext cx="401430" cy="401430"/>
              <a:chOff x="0" y="0"/>
              <a:chExt cx="812800" cy="812800"/>
            </a:xfrm>
          </p:grpSpPr>
          <p:sp>
            <p:nvSpPr>
              <p:cNvPr id="47" name="Freeform 4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0D0BC"/>
              </a:solidFill>
            </p:spPr>
          </p:sp>
          <p:sp>
            <p:nvSpPr>
              <p:cNvPr id="48" name="TextBox 48"/>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49" name="TextBox 49"/>
            <p:cNvSpPr txBox="1"/>
            <p:nvPr/>
          </p:nvSpPr>
          <p:spPr>
            <a:xfrm>
              <a:off x="730248" y="-38100"/>
              <a:ext cx="4784540" cy="531428"/>
            </a:xfrm>
            <a:prstGeom prst="rect">
              <a:avLst/>
            </a:prstGeom>
          </p:spPr>
          <p:txBody>
            <a:bodyPr lIns="0" tIns="0" rIns="0" bIns="0" rtlCol="0" anchor="t">
              <a:spAutoFit/>
            </a:bodyPr>
            <a:lstStyle/>
            <a:p>
              <a:pPr>
                <a:lnSpc>
                  <a:spcPts val="2239"/>
                </a:lnSpc>
              </a:pPr>
              <a:r>
                <a:rPr lang="en-US" sz="1600">
                  <a:solidFill>
                    <a:srgbClr val="121A5D"/>
                  </a:solidFill>
                  <a:latin typeface="Canva Sans 1 Bold"/>
                </a:rPr>
                <a:t>Platinum Subscription</a:t>
              </a:r>
            </a:p>
          </p:txBody>
        </p:sp>
        <p:sp>
          <p:nvSpPr>
            <p:cNvPr id="50" name="TextBox 50"/>
            <p:cNvSpPr txBox="1"/>
            <p:nvPr/>
          </p:nvSpPr>
          <p:spPr>
            <a:xfrm>
              <a:off x="730248" y="762046"/>
              <a:ext cx="4784540" cy="745462"/>
            </a:xfrm>
            <a:prstGeom prst="rect">
              <a:avLst/>
            </a:prstGeom>
          </p:spPr>
          <p:txBody>
            <a:bodyPr lIns="0" tIns="0" rIns="0" bIns="0" rtlCol="0" anchor="t">
              <a:spAutoFit/>
            </a:bodyPr>
            <a:lstStyle/>
            <a:p>
              <a:pPr>
                <a:lnSpc>
                  <a:spcPts val="1493"/>
                </a:lnSpc>
              </a:pPr>
              <a:r>
                <a:rPr lang="en-US" sz="1066">
                  <a:solidFill>
                    <a:srgbClr val="121A5D"/>
                  </a:solidFill>
                  <a:latin typeface="Canva Sans 1"/>
                </a:rPr>
                <a:t>Lorem ipsum dolor sit amet, consectetur adipiscing elit, sed do eiusmod tempor</a:t>
              </a:r>
            </a:p>
          </p:txBody>
        </p:sp>
      </p:grpSp>
      <p:sp>
        <p:nvSpPr>
          <p:cNvPr id="51" name="AutoShape 51"/>
          <p:cNvSpPr/>
          <p:nvPr/>
        </p:nvSpPr>
        <p:spPr>
          <a:xfrm>
            <a:off x="4085688" y="2970752"/>
            <a:ext cx="1242122" cy="19050"/>
          </a:xfrm>
          <a:prstGeom prst="line">
            <a:avLst/>
          </a:prstGeom>
          <a:ln w="28575" cap="flat">
            <a:solidFill>
              <a:srgbClr val="121A5D"/>
            </a:solidFill>
            <a:prstDash val="sysDash"/>
            <a:headEnd type="none" w="sm" len="sm"/>
            <a:tailEnd type="none" w="sm" len="sm"/>
          </a:ln>
        </p:spPr>
      </p:sp>
      <p:sp>
        <p:nvSpPr>
          <p:cNvPr id="52" name="AutoShape 52"/>
          <p:cNvSpPr/>
          <p:nvPr/>
        </p:nvSpPr>
        <p:spPr>
          <a:xfrm>
            <a:off x="6707260" y="2721806"/>
            <a:ext cx="1368702" cy="19050"/>
          </a:xfrm>
          <a:prstGeom prst="line">
            <a:avLst/>
          </a:prstGeom>
          <a:ln w="28575" cap="flat">
            <a:solidFill>
              <a:srgbClr val="121A5D"/>
            </a:solidFill>
            <a:prstDash val="sysDash"/>
            <a:headEnd type="none" w="sm" len="sm"/>
            <a:tailEnd type="none" w="sm" len="sm"/>
          </a:ln>
        </p:spPr>
      </p:sp>
      <p:sp>
        <p:nvSpPr>
          <p:cNvPr id="53" name="AutoShape 53"/>
          <p:cNvSpPr/>
          <p:nvPr/>
        </p:nvSpPr>
        <p:spPr>
          <a:xfrm>
            <a:off x="6737783" y="4574432"/>
            <a:ext cx="1430613" cy="19050"/>
          </a:xfrm>
          <a:prstGeom prst="line">
            <a:avLst/>
          </a:prstGeom>
          <a:ln w="28575" cap="flat">
            <a:solidFill>
              <a:srgbClr val="121A5D"/>
            </a:solidFill>
            <a:prstDash val="sysDash"/>
            <a:headEnd type="none" w="sm" len="sm"/>
            <a:tailEnd type="none" w="sm" len="sm"/>
          </a:ln>
        </p:spPr>
      </p:sp>
      <p:sp>
        <p:nvSpPr>
          <p:cNvPr id="54" name="Freeform 54"/>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5" name="Freeform 55"/>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143298" y="1615354"/>
            <a:ext cx="3909740" cy="3909740"/>
            <a:chOff x="0" y="0"/>
            <a:chExt cx="7819480" cy="7819480"/>
          </a:xfrm>
        </p:grpSpPr>
        <p:grpSp>
          <p:nvGrpSpPr>
            <p:cNvPr id="3" name="Group 3"/>
            <p:cNvGrpSpPr>
              <a:grpSpLocks noChangeAspect="1"/>
            </p:cNvGrpSpPr>
            <p:nvPr/>
          </p:nvGrpSpPr>
          <p:grpSpPr>
            <a:xfrm>
              <a:off x="0" y="0"/>
              <a:ext cx="7819480" cy="7819480"/>
              <a:chOff x="0" y="0"/>
              <a:chExt cx="2540000" cy="2540000"/>
            </a:xfrm>
          </p:grpSpPr>
          <p:sp>
            <p:nvSpPr>
              <p:cNvPr id="4" name="Freeform 4"/>
              <p:cNvSpPr/>
              <p:nvPr/>
            </p:nvSpPr>
            <p:spPr>
              <a:xfrm>
                <a:off x="1270000" y="0"/>
                <a:ext cx="1225947" cy="1104203"/>
              </a:xfrm>
              <a:custGeom>
                <a:avLst/>
                <a:gdLst/>
                <a:ahLst/>
                <a:cxnLst/>
                <a:rect l="l" t="t" r="r" b="b"/>
                <a:pathLst>
                  <a:path w="1225947" h="1104203">
                    <a:moveTo>
                      <a:pt x="0" y="0"/>
                    </a:moveTo>
                    <a:cubicBezTo>
                      <a:pt x="573695" y="0"/>
                      <a:pt x="1076156" y="384611"/>
                      <a:pt x="1225947" y="938406"/>
                    </a:cubicBezTo>
                    <a:lnTo>
                      <a:pt x="612973" y="1104203"/>
                    </a:lnTo>
                    <a:cubicBezTo>
                      <a:pt x="538078" y="827305"/>
                      <a:pt x="286848" y="635000"/>
                      <a:pt x="0" y="635000"/>
                    </a:cubicBezTo>
                    <a:close/>
                  </a:path>
                </a:pathLst>
              </a:custGeom>
              <a:solidFill>
                <a:srgbClr val="F6F6F7"/>
              </a:solidFill>
            </p:spPr>
          </p:sp>
          <p:sp>
            <p:nvSpPr>
              <p:cNvPr id="5" name="Freeform 5"/>
              <p:cNvSpPr/>
              <p:nvPr/>
            </p:nvSpPr>
            <p:spPr>
              <a:xfrm>
                <a:off x="1617102" y="877548"/>
                <a:ext cx="1038022" cy="1455928"/>
              </a:xfrm>
              <a:custGeom>
                <a:avLst/>
                <a:gdLst/>
                <a:ahLst/>
                <a:cxnLst/>
                <a:rect l="l" t="t" r="r" b="b"/>
                <a:pathLst>
                  <a:path w="1038022" h="1455928">
                    <a:moveTo>
                      <a:pt x="860740" y="0"/>
                    </a:moveTo>
                    <a:cubicBezTo>
                      <a:pt x="1038021" y="545617"/>
                      <a:pt x="827504" y="1142337"/>
                      <a:pt x="347101" y="1455928"/>
                    </a:cubicBezTo>
                    <a:lnTo>
                      <a:pt x="0" y="924190"/>
                    </a:lnTo>
                    <a:cubicBezTo>
                      <a:pt x="240201" y="767394"/>
                      <a:pt x="345460" y="469035"/>
                      <a:pt x="256819" y="196226"/>
                    </a:cubicBezTo>
                    <a:close/>
                  </a:path>
                </a:pathLst>
              </a:custGeom>
              <a:solidFill>
                <a:srgbClr val="CCCCCC"/>
              </a:solidFill>
            </p:spPr>
          </p:sp>
          <p:sp>
            <p:nvSpPr>
              <p:cNvPr id="6" name="Freeform 6"/>
              <p:cNvSpPr/>
              <p:nvPr/>
            </p:nvSpPr>
            <p:spPr>
              <a:xfrm>
                <a:off x="473094" y="1764429"/>
                <a:ext cx="1543393" cy="870232"/>
              </a:xfrm>
              <a:custGeom>
                <a:avLst/>
                <a:gdLst/>
                <a:ahLst/>
                <a:cxnLst/>
                <a:rect l="l" t="t" r="r" b="b"/>
                <a:pathLst>
                  <a:path w="1543393" h="870232">
                    <a:moveTo>
                      <a:pt x="1543393" y="533023"/>
                    </a:moveTo>
                    <a:cubicBezTo>
                      <a:pt x="1079264" y="870232"/>
                      <a:pt x="446696" y="854415"/>
                      <a:pt x="0" y="494430"/>
                    </a:cubicBezTo>
                    <a:lnTo>
                      <a:pt x="398453" y="0"/>
                    </a:lnTo>
                    <a:cubicBezTo>
                      <a:pt x="621801" y="179993"/>
                      <a:pt x="938085" y="187902"/>
                      <a:pt x="1170150" y="19297"/>
                    </a:cubicBezTo>
                    <a:close/>
                  </a:path>
                </a:pathLst>
              </a:custGeom>
              <a:solidFill>
                <a:srgbClr val="A4A3A3"/>
              </a:solidFill>
            </p:spPr>
          </p:sp>
          <p:sp>
            <p:nvSpPr>
              <p:cNvPr id="7" name="Freeform 7"/>
              <p:cNvSpPr/>
              <p:nvPr/>
            </p:nvSpPr>
            <p:spPr>
              <a:xfrm>
                <a:off x="-121047" y="817672"/>
                <a:ext cx="1017804" cy="1479780"/>
              </a:xfrm>
              <a:custGeom>
                <a:avLst/>
                <a:gdLst/>
                <a:ahLst/>
                <a:cxnLst/>
                <a:rect l="l" t="t" r="r" b="b"/>
                <a:pathLst>
                  <a:path w="1017804" h="1479780">
                    <a:moveTo>
                      <a:pt x="644560" y="1479780"/>
                    </a:moveTo>
                    <a:cubicBezTo>
                      <a:pt x="180430" y="1142570"/>
                      <a:pt x="0" y="536074"/>
                      <a:pt x="204329" y="0"/>
                    </a:cubicBezTo>
                    <a:lnTo>
                      <a:pt x="797688" y="226164"/>
                    </a:lnTo>
                    <a:cubicBezTo>
                      <a:pt x="695523" y="494201"/>
                      <a:pt x="785739" y="797449"/>
                      <a:pt x="1017803" y="966054"/>
                    </a:cubicBezTo>
                    <a:close/>
                  </a:path>
                </a:pathLst>
              </a:custGeom>
              <a:solidFill>
                <a:srgbClr val="7D7C7C"/>
              </a:solidFill>
            </p:spPr>
          </p:sp>
          <p:sp>
            <p:nvSpPr>
              <p:cNvPr id="8" name="Freeform 8"/>
              <p:cNvSpPr/>
              <p:nvPr/>
            </p:nvSpPr>
            <p:spPr>
              <a:xfrm>
                <a:off x="62158" y="0"/>
                <a:ext cx="1207778" cy="1073774"/>
              </a:xfrm>
              <a:custGeom>
                <a:avLst/>
                <a:gdLst/>
                <a:ahLst/>
                <a:cxnLst/>
                <a:rect l="l" t="t" r="r" b="b"/>
                <a:pathLst>
                  <a:path w="1207778" h="1073774">
                    <a:moveTo>
                      <a:pt x="0" y="877548"/>
                    </a:moveTo>
                    <a:cubicBezTo>
                      <a:pt x="170006" y="354324"/>
                      <a:pt x="657564" y="55"/>
                      <a:pt x="1207715" y="0"/>
                    </a:cubicBezTo>
                    <a:lnTo>
                      <a:pt x="1207779" y="635000"/>
                    </a:lnTo>
                    <a:cubicBezTo>
                      <a:pt x="932703" y="635027"/>
                      <a:pt x="688924" y="812162"/>
                      <a:pt x="603921" y="1073774"/>
                    </a:cubicBezTo>
                    <a:close/>
                  </a:path>
                </a:pathLst>
              </a:custGeom>
              <a:solidFill>
                <a:srgbClr val="585757"/>
              </a:solidFill>
            </p:spPr>
          </p:sp>
        </p:grpSp>
      </p:grpSp>
      <p:sp>
        <p:nvSpPr>
          <p:cNvPr id="9" name="AutoShape 9"/>
          <p:cNvSpPr/>
          <p:nvPr/>
        </p:nvSpPr>
        <p:spPr>
          <a:xfrm>
            <a:off x="3291398" y="1645644"/>
            <a:ext cx="1280160" cy="0"/>
          </a:xfrm>
          <a:prstGeom prst="line">
            <a:avLst/>
          </a:prstGeom>
          <a:ln w="28575" cap="flat">
            <a:solidFill>
              <a:srgbClr val="121342"/>
            </a:solidFill>
            <a:prstDash val="sysDot"/>
            <a:headEnd type="none" w="sm" len="sm"/>
            <a:tailEnd type="none" w="sm" len="sm"/>
          </a:ln>
        </p:spPr>
      </p:sp>
      <p:sp>
        <p:nvSpPr>
          <p:cNvPr id="10" name="AutoShape 10"/>
          <p:cNvSpPr/>
          <p:nvPr/>
        </p:nvSpPr>
        <p:spPr>
          <a:xfrm rot="-3014849">
            <a:off x="6424761" y="1962869"/>
            <a:ext cx="825233" cy="0"/>
          </a:xfrm>
          <a:prstGeom prst="line">
            <a:avLst/>
          </a:prstGeom>
          <a:ln w="28575" cap="flat">
            <a:solidFill>
              <a:srgbClr val="121342"/>
            </a:solidFill>
            <a:prstDash val="sysDot"/>
            <a:headEnd type="none" w="sm" len="sm"/>
            <a:tailEnd type="none" w="sm" len="sm"/>
          </a:ln>
        </p:spPr>
      </p:sp>
      <p:sp>
        <p:nvSpPr>
          <p:cNvPr id="11" name="AutoShape 11"/>
          <p:cNvSpPr/>
          <p:nvPr/>
        </p:nvSpPr>
        <p:spPr>
          <a:xfrm>
            <a:off x="7093263" y="1645644"/>
            <a:ext cx="1280160" cy="0"/>
          </a:xfrm>
          <a:prstGeom prst="line">
            <a:avLst/>
          </a:prstGeom>
          <a:ln w="28575" cap="flat">
            <a:solidFill>
              <a:srgbClr val="121342"/>
            </a:solidFill>
            <a:prstDash val="sysDot"/>
            <a:headEnd type="none" w="sm" len="sm"/>
            <a:tailEnd type="none" w="sm" len="sm"/>
          </a:ln>
        </p:spPr>
      </p:sp>
      <p:sp>
        <p:nvSpPr>
          <p:cNvPr id="12" name="AutoShape 12"/>
          <p:cNvSpPr/>
          <p:nvPr/>
        </p:nvSpPr>
        <p:spPr>
          <a:xfrm rot="-1384466">
            <a:off x="7209062" y="3745266"/>
            <a:ext cx="1231353" cy="0"/>
          </a:xfrm>
          <a:prstGeom prst="line">
            <a:avLst/>
          </a:prstGeom>
          <a:ln w="28575" cap="flat">
            <a:solidFill>
              <a:srgbClr val="121342"/>
            </a:solidFill>
            <a:prstDash val="sysDot"/>
            <a:headEnd type="none" w="sm" len="sm"/>
            <a:tailEnd type="none" w="sm" len="sm"/>
          </a:ln>
        </p:spPr>
      </p:sp>
      <p:sp>
        <p:nvSpPr>
          <p:cNvPr id="13" name="AutoShape 13"/>
          <p:cNvSpPr/>
          <p:nvPr/>
        </p:nvSpPr>
        <p:spPr>
          <a:xfrm>
            <a:off x="3716181" y="3500948"/>
            <a:ext cx="544562" cy="0"/>
          </a:xfrm>
          <a:prstGeom prst="line">
            <a:avLst/>
          </a:prstGeom>
          <a:ln w="28575" cap="flat">
            <a:solidFill>
              <a:srgbClr val="121342"/>
            </a:solidFill>
            <a:prstDash val="sysDot"/>
            <a:headEnd type="none" w="sm" len="sm"/>
            <a:tailEnd type="none" w="sm" len="sm"/>
          </a:ln>
        </p:spPr>
      </p:sp>
      <p:sp>
        <p:nvSpPr>
          <p:cNvPr id="14" name="AutoShape 14"/>
          <p:cNvSpPr/>
          <p:nvPr/>
        </p:nvSpPr>
        <p:spPr>
          <a:xfrm>
            <a:off x="3716181" y="5867677"/>
            <a:ext cx="1280160" cy="0"/>
          </a:xfrm>
          <a:prstGeom prst="line">
            <a:avLst/>
          </a:prstGeom>
          <a:ln w="28575" cap="flat">
            <a:solidFill>
              <a:srgbClr val="121342"/>
            </a:solidFill>
            <a:prstDash val="sysDot"/>
            <a:headEnd type="none" w="sm" len="sm"/>
            <a:tailEnd type="none" w="sm" len="sm"/>
          </a:ln>
        </p:spPr>
      </p:sp>
      <p:sp>
        <p:nvSpPr>
          <p:cNvPr id="15" name="AutoShape 15"/>
          <p:cNvSpPr/>
          <p:nvPr/>
        </p:nvSpPr>
        <p:spPr>
          <a:xfrm rot="-3095628">
            <a:off x="4836005" y="5554842"/>
            <a:ext cx="798427" cy="0"/>
          </a:xfrm>
          <a:prstGeom prst="line">
            <a:avLst/>
          </a:prstGeom>
          <a:ln w="28575" cap="flat">
            <a:solidFill>
              <a:srgbClr val="121342"/>
            </a:solidFill>
            <a:prstDash val="sysDot"/>
            <a:headEnd type="none" w="sm" len="sm"/>
            <a:tailEnd type="none" w="sm" len="sm"/>
          </a:ln>
        </p:spPr>
      </p:sp>
      <p:sp>
        <p:nvSpPr>
          <p:cNvPr id="16" name="AutoShape 16"/>
          <p:cNvSpPr/>
          <p:nvPr/>
        </p:nvSpPr>
        <p:spPr>
          <a:xfrm rot="3139049">
            <a:off x="4296562" y="2192952"/>
            <a:ext cx="1383121" cy="0"/>
          </a:xfrm>
          <a:prstGeom prst="line">
            <a:avLst/>
          </a:prstGeom>
          <a:ln w="28575" cap="flat">
            <a:solidFill>
              <a:srgbClr val="121342"/>
            </a:solidFill>
            <a:prstDash val="sysDot"/>
            <a:headEnd type="none" w="sm" len="sm"/>
            <a:tailEnd type="none" w="sm" len="sm"/>
          </a:ln>
        </p:spPr>
      </p:sp>
      <p:sp>
        <p:nvSpPr>
          <p:cNvPr id="17" name="AutoShape 17"/>
          <p:cNvSpPr/>
          <p:nvPr/>
        </p:nvSpPr>
        <p:spPr>
          <a:xfrm rot="2419542">
            <a:off x="4138005" y="3813105"/>
            <a:ext cx="964739" cy="0"/>
          </a:xfrm>
          <a:prstGeom prst="line">
            <a:avLst/>
          </a:prstGeom>
          <a:ln w="28575" cap="flat">
            <a:solidFill>
              <a:srgbClr val="121342"/>
            </a:solidFill>
            <a:prstDash val="sysDot"/>
            <a:headEnd type="none" w="sm" len="sm"/>
            <a:tailEnd type="none" w="sm" len="sm"/>
          </a:ln>
        </p:spPr>
      </p:sp>
      <p:sp>
        <p:nvSpPr>
          <p:cNvPr id="18" name="TextBox 18"/>
          <p:cNvSpPr txBox="1"/>
          <p:nvPr/>
        </p:nvSpPr>
        <p:spPr>
          <a:xfrm>
            <a:off x="3927674" y="487469"/>
            <a:ext cx="4336653" cy="360740"/>
          </a:xfrm>
          <a:prstGeom prst="rect">
            <a:avLst/>
          </a:prstGeom>
        </p:spPr>
        <p:txBody>
          <a:bodyPr lIns="0" tIns="0" rIns="0" bIns="0" rtlCol="0" anchor="t">
            <a:spAutoFit/>
          </a:bodyPr>
          <a:lstStyle/>
          <a:p>
            <a:pPr algn="ctr">
              <a:lnSpc>
                <a:spcPts val="2987"/>
              </a:lnSpc>
            </a:pPr>
            <a:r>
              <a:rPr lang="en-US" sz="2133">
                <a:solidFill>
                  <a:srgbClr val="000000"/>
                </a:solidFill>
                <a:latin typeface="Canva Sans 1 Bold"/>
              </a:rPr>
              <a:t>Business Annual Report Concept</a:t>
            </a:r>
          </a:p>
        </p:txBody>
      </p:sp>
      <p:grpSp>
        <p:nvGrpSpPr>
          <p:cNvPr id="19" name="Group 19"/>
          <p:cNvGrpSpPr/>
          <p:nvPr/>
        </p:nvGrpSpPr>
        <p:grpSpPr>
          <a:xfrm>
            <a:off x="685801" y="1548721"/>
            <a:ext cx="200715" cy="200715"/>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7260"/>
            </a:solidFill>
          </p:spPr>
        </p:sp>
        <p:sp>
          <p:nvSpPr>
            <p:cNvPr id="21" name="TextBox 21"/>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22" name="Group 22"/>
          <p:cNvGrpSpPr/>
          <p:nvPr/>
        </p:nvGrpSpPr>
        <p:grpSpPr>
          <a:xfrm>
            <a:off x="8571338" y="1542112"/>
            <a:ext cx="200715" cy="200715"/>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77DD1"/>
            </a:solidFill>
          </p:spPr>
        </p:sp>
        <p:sp>
          <p:nvSpPr>
            <p:cNvPr id="24" name="TextBox 24"/>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25" name="Group 25"/>
          <p:cNvGrpSpPr/>
          <p:nvPr/>
        </p:nvGrpSpPr>
        <p:grpSpPr>
          <a:xfrm>
            <a:off x="685801" y="3402855"/>
            <a:ext cx="200715" cy="200715"/>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EC401"/>
            </a:solidFill>
          </p:spPr>
        </p:sp>
        <p:sp>
          <p:nvSpPr>
            <p:cNvPr id="27" name="TextBox 27"/>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28" name="Group 28"/>
          <p:cNvGrpSpPr/>
          <p:nvPr/>
        </p:nvGrpSpPr>
        <p:grpSpPr>
          <a:xfrm>
            <a:off x="8571338" y="3397416"/>
            <a:ext cx="200715" cy="200715"/>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52FF"/>
            </a:solidFill>
          </p:spPr>
        </p:sp>
        <p:sp>
          <p:nvSpPr>
            <p:cNvPr id="30" name="TextBox 30"/>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31" name="Group 31"/>
          <p:cNvGrpSpPr/>
          <p:nvPr/>
        </p:nvGrpSpPr>
        <p:grpSpPr>
          <a:xfrm>
            <a:off x="685801" y="5254570"/>
            <a:ext cx="200715" cy="200715"/>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AC788"/>
            </a:solidFill>
          </p:spPr>
        </p:sp>
        <p:sp>
          <p:nvSpPr>
            <p:cNvPr id="33" name="TextBox 33"/>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34" name="TextBox 34"/>
          <p:cNvSpPr txBox="1"/>
          <p:nvPr/>
        </p:nvSpPr>
        <p:spPr>
          <a:xfrm>
            <a:off x="1050923" y="1516711"/>
            <a:ext cx="2046910" cy="265714"/>
          </a:xfrm>
          <a:prstGeom prst="rect">
            <a:avLst/>
          </a:prstGeom>
        </p:spPr>
        <p:txBody>
          <a:bodyPr lIns="0" tIns="0" rIns="0" bIns="0" rtlCol="0" anchor="t">
            <a:spAutoFit/>
          </a:bodyPr>
          <a:lstStyle/>
          <a:p>
            <a:pPr>
              <a:lnSpc>
                <a:spcPts val="2239"/>
              </a:lnSpc>
            </a:pPr>
            <a:r>
              <a:rPr lang="en-US" sz="1600">
                <a:solidFill>
                  <a:srgbClr val="000000"/>
                </a:solidFill>
                <a:latin typeface="Canva Sans 1 Bold"/>
              </a:rPr>
              <a:t>Letter from the CEO</a:t>
            </a:r>
          </a:p>
        </p:txBody>
      </p:sp>
      <p:sp>
        <p:nvSpPr>
          <p:cNvPr id="35" name="TextBox 35"/>
          <p:cNvSpPr txBox="1"/>
          <p:nvPr/>
        </p:nvSpPr>
        <p:spPr>
          <a:xfrm>
            <a:off x="1050923" y="1918373"/>
            <a:ext cx="2046910" cy="565091"/>
          </a:xfrm>
          <a:prstGeom prst="rect">
            <a:avLst/>
          </a:prstGeom>
        </p:spPr>
        <p:txBody>
          <a:bodyPr lIns="0" tIns="0" rIns="0" bIns="0" rtlCol="0" anchor="t">
            <a:spAutoFit/>
          </a:bodyPr>
          <a:lstStyle/>
          <a:p>
            <a:pPr>
              <a:lnSpc>
                <a:spcPts val="1493"/>
              </a:lnSpc>
            </a:pPr>
            <a:r>
              <a:rPr lang="en-US" sz="1066">
                <a:solidFill>
                  <a:srgbClr val="000000"/>
                </a:solidFill>
                <a:latin typeface="Canva Sans 1"/>
              </a:rPr>
              <a:t>Lorem ipsum dolor sit amet, consectetur adipiscing elit, sed do eiusmod tempor</a:t>
            </a:r>
          </a:p>
        </p:txBody>
      </p:sp>
      <p:sp>
        <p:nvSpPr>
          <p:cNvPr id="36" name="TextBox 36"/>
          <p:cNvSpPr txBox="1"/>
          <p:nvPr/>
        </p:nvSpPr>
        <p:spPr>
          <a:xfrm>
            <a:off x="8936461" y="1516711"/>
            <a:ext cx="1915219" cy="265714"/>
          </a:xfrm>
          <a:prstGeom prst="rect">
            <a:avLst/>
          </a:prstGeom>
        </p:spPr>
        <p:txBody>
          <a:bodyPr lIns="0" tIns="0" rIns="0" bIns="0" rtlCol="0" anchor="t">
            <a:spAutoFit/>
          </a:bodyPr>
          <a:lstStyle/>
          <a:p>
            <a:pPr>
              <a:lnSpc>
                <a:spcPts val="2239"/>
              </a:lnSpc>
            </a:pPr>
            <a:r>
              <a:rPr lang="en-US" sz="1600">
                <a:solidFill>
                  <a:srgbClr val="000000"/>
                </a:solidFill>
                <a:latin typeface="Canva Sans 1 Bold"/>
              </a:rPr>
              <a:t>Employees</a:t>
            </a:r>
          </a:p>
        </p:txBody>
      </p:sp>
      <p:sp>
        <p:nvSpPr>
          <p:cNvPr id="37" name="TextBox 37"/>
          <p:cNvSpPr txBox="1"/>
          <p:nvPr/>
        </p:nvSpPr>
        <p:spPr>
          <a:xfrm>
            <a:off x="8936460" y="1918373"/>
            <a:ext cx="2569740" cy="372731"/>
          </a:xfrm>
          <a:prstGeom prst="rect">
            <a:avLst/>
          </a:prstGeom>
        </p:spPr>
        <p:txBody>
          <a:bodyPr lIns="0" tIns="0" rIns="0" bIns="0" rtlCol="0" anchor="t">
            <a:spAutoFit/>
          </a:bodyPr>
          <a:lstStyle/>
          <a:p>
            <a:pPr>
              <a:lnSpc>
                <a:spcPts val="1493"/>
              </a:lnSpc>
            </a:pPr>
            <a:r>
              <a:rPr lang="en-US" sz="1066">
                <a:solidFill>
                  <a:srgbClr val="000000"/>
                </a:solidFill>
                <a:latin typeface="Canva Sans 1"/>
              </a:rPr>
              <a:t>Lorem ipsum dolor sit amet, consectetur adipiscing elit, sed do eiusmod tempor</a:t>
            </a:r>
          </a:p>
        </p:txBody>
      </p:sp>
      <p:sp>
        <p:nvSpPr>
          <p:cNvPr id="38" name="TextBox 38"/>
          <p:cNvSpPr txBox="1"/>
          <p:nvPr/>
        </p:nvSpPr>
        <p:spPr>
          <a:xfrm>
            <a:off x="1050923" y="3372015"/>
            <a:ext cx="2392269" cy="265714"/>
          </a:xfrm>
          <a:prstGeom prst="rect">
            <a:avLst/>
          </a:prstGeom>
        </p:spPr>
        <p:txBody>
          <a:bodyPr lIns="0" tIns="0" rIns="0" bIns="0" rtlCol="0" anchor="t">
            <a:spAutoFit/>
          </a:bodyPr>
          <a:lstStyle/>
          <a:p>
            <a:pPr>
              <a:lnSpc>
                <a:spcPts val="2239"/>
              </a:lnSpc>
            </a:pPr>
            <a:r>
              <a:rPr lang="en-US" sz="1600">
                <a:solidFill>
                  <a:srgbClr val="000000"/>
                </a:solidFill>
                <a:latin typeface="Canva Sans 1 Bold"/>
              </a:rPr>
              <a:t>Performance Highlights</a:t>
            </a:r>
          </a:p>
        </p:txBody>
      </p:sp>
      <p:sp>
        <p:nvSpPr>
          <p:cNvPr id="39" name="TextBox 39"/>
          <p:cNvSpPr txBox="1"/>
          <p:nvPr/>
        </p:nvSpPr>
        <p:spPr>
          <a:xfrm>
            <a:off x="1050923" y="3773677"/>
            <a:ext cx="2392269" cy="372731"/>
          </a:xfrm>
          <a:prstGeom prst="rect">
            <a:avLst/>
          </a:prstGeom>
        </p:spPr>
        <p:txBody>
          <a:bodyPr lIns="0" tIns="0" rIns="0" bIns="0" rtlCol="0" anchor="t">
            <a:spAutoFit/>
          </a:bodyPr>
          <a:lstStyle/>
          <a:p>
            <a:pPr>
              <a:lnSpc>
                <a:spcPts val="1493"/>
              </a:lnSpc>
            </a:pPr>
            <a:r>
              <a:rPr lang="en-US" sz="1066">
                <a:solidFill>
                  <a:srgbClr val="000000"/>
                </a:solidFill>
                <a:latin typeface="Canva Sans 1"/>
              </a:rPr>
              <a:t>Lorem ipsum dolor sit amet, consectetur adipiscing elit, sed do eiusmod tempor</a:t>
            </a:r>
          </a:p>
        </p:txBody>
      </p:sp>
      <p:sp>
        <p:nvSpPr>
          <p:cNvPr id="40" name="TextBox 40"/>
          <p:cNvSpPr txBox="1"/>
          <p:nvPr/>
        </p:nvSpPr>
        <p:spPr>
          <a:xfrm>
            <a:off x="8936461" y="3372015"/>
            <a:ext cx="1915219" cy="265714"/>
          </a:xfrm>
          <a:prstGeom prst="rect">
            <a:avLst/>
          </a:prstGeom>
        </p:spPr>
        <p:txBody>
          <a:bodyPr lIns="0" tIns="0" rIns="0" bIns="0" rtlCol="0" anchor="t">
            <a:spAutoFit/>
          </a:bodyPr>
          <a:lstStyle/>
          <a:p>
            <a:pPr>
              <a:lnSpc>
                <a:spcPts val="2239"/>
              </a:lnSpc>
            </a:pPr>
            <a:r>
              <a:rPr lang="en-US" sz="1600">
                <a:solidFill>
                  <a:srgbClr val="000000"/>
                </a:solidFill>
                <a:latin typeface="Canva Sans 1 Bold"/>
              </a:rPr>
              <a:t>Customers</a:t>
            </a:r>
          </a:p>
        </p:txBody>
      </p:sp>
      <p:sp>
        <p:nvSpPr>
          <p:cNvPr id="41" name="TextBox 41"/>
          <p:cNvSpPr txBox="1"/>
          <p:nvPr/>
        </p:nvSpPr>
        <p:spPr>
          <a:xfrm>
            <a:off x="8936460" y="3773677"/>
            <a:ext cx="2569740" cy="372731"/>
          </a:xfrm>
          <a:prstGeom prst="rect">
            <a:avLst/>
          </a:prstGeom>
        </p:spPr>
        <p:txBody>
          <a:bodyPr lIns="0" tIns="0" rIns="0" bIns="0" rtlCol="0" anchor="t">
            <a:spAutoFit/>
          </a:bodyPr>
          <a:lstStyle/>
          <a:p>
            <a:pPr>
              <a:lnSpc>
                <a:spcPts val="1493"/>
              </a:lnSpc>
            </a:pPr>
            <a:r>
              <a:rPr lang="en-US" sz="1066">
                <a:solidFill>
                  <a:srgbClr val="000000"/>
                </a:solidFill>
                <a:latin typeface="Canva Sans 1"/>
              </a:rPr>
              <a:t>Lorem ipsum dolor sit amet, consectetur adipiscing elit, sed do eiusmod tempor</a:t>
            </a:r>
          </a:p>
        </p:txBody>
      </p:sp>
      <p:sp>
        <p:nvSpPr>
          <p:cNvPr id="42" name="TextBox 42"/>
          <p:cNvSpPr txBox="1"/>
          <p:nvPr/>
        </p:nvSpPr>
        <p:spPr>
          <a:xfrm>
            <a:off x="1050923" y="5226133"/>
            <a:ext cx="2153745" cy="265714"/>
          </a:xfrm>
          <a:prstGeom prst="rect">
            <a:avLst/>
          </a:prstGeom>
        </p:spPr>
        <p:txBody>
          <a:bodyPr lIns="0" tIns="0" rIns="0" bIns="0" rtlCol="0" anchor="t">
            <a:spAutoFit/>
          </a:bodyPr>
          <a:lstStyle/>
          <a:p>
            <a:pPr>
              <a:lnSpc>
                <a:spcPts val="2239"/>
              </a:lnSpc>
            </a:pPr>
            <a:r>
              <a:rPr lang="en-US" sz="1600">
                <a:solidFill>
                  <a:srgbClr val="000000"/>
                </a:solidFill>
                <a:latin typeface="Canva Sans 1 Bold"/>
              </a:rPr>
              <a:t>Financial Statements</a:t>
            </a:r>
          </a:p>
        </p:txBody>
      </p:sp>
      <p:sp>
        <p:nvSpPr>
          <p:cNvPr id="43" name="TextBox 43"/>
          <p:cNvSpPr txBox="1"/>
          <p:nvPr/>
        </p:nvSpPr>
        <p:spPr>
          <a:xfrm>
            <a:off x="1050923" y="5627794"/>
            <a:ext cx="2240475" cy="372731"/>
          </a:xfrm>
          <a:prstGeom prst="rect">
            <a:avLst/>
          </a:prstGeom>
        </p:spPr>
        <p:txBody>
          <a:bodyPr lIns="0" tIns="0" rIns="0" bIns="0" rtlCol="0" anchor="t">
            <a:spAutoFit/>
          </a:bodyPr>
          <a:lstStyle/>
          <a:p>
            <a:pPr>
              <a:lnSpc>
                <a:spcPts val="1493"/>
              </a:lnSpc>
            </a:pPr>
            <a:r>
              <a:rPr lang="en-US" sz="1066">
                <a:solidFill>
                  <a:srgbClr val="000000"/>
                </a:solidFill>
                <a:latin typeface="Canva Sans 1"/>
              </a:rPr>
              <a:t>Lorem ipsum dolor sit amet, consectetur adipiscing elit, sed do eiusmod tempor</a:t>
            </a:r>
          </a:p>
        </p:txBody>
      </p:sp>
      <p:sp>
        <p:nvSpPr>
          <p:cNvPr id="44" name="Freeform 44"/>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5" name="Freeform 45"/>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6" name="Group 46"/>
          <p:cNvGrpSpPr/>
          <p:nvPr/>
        </p:nvGrpSpPr>
        <p:grpSpPr>
          <a:xfrm rot="4229437">
            <a:off x="7416317" y="-3081638"/>
            <a:ext cx="6862849" cy="6973506"/>
            <a:chOff x="0" y="0"/>
            <a:chExt cx="13725699" cy="13947012"/>
          </a:xfrm>
        </p:grpSpPr>
        <p:sp>
          <p:nvSpPr>
            <p:cNvPr id="47" name="Freeform 47"/>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48" name="Freeform 48"/>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9" name="Freeform 49"/>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50" name="Freeform 50"/>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1" name="Freeform 5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01204" y="531313"/>
            <a:ext cx="8462987" cy="3448829"/>
          </a:xfrm>
          <a:prstGeom prst="rect">
            <a:avLst/>
          </a:prstGeom>
        </p:spPr>
        <p:txBody>
          <a:bodyPr lIns="0" tIns="0" rIns="0" bIns="0" rtlCol="0" anchor="t">
            <a:spAutoFit/>
          </a:bodyPr>
          <a:lstStyle/>
          <a:p>
            <a:pPr algn="ctr">
              <a:lnSpc>
                <a:spcPts val="13079"/>
              </a:lnSpc>
            </a:pPr>
            <a:r>
              <a:rPr lang="en-US" sz="15033">
                <a:solidFill>
                  <a:srgbClr val="F6F6F7"/>
                </a:solidFill>
                <a:latin typeface="Horizon Bold"/>
              </a:rPr>
              <a:t>TEAM CREATIVE</a:t>
            </a:r>
          </a:p>
        </p:txBody>
      </p:sp>
      <p:sp>
        <p:nvSpPr>
          <p:cNvPr id="3" name="TextBox 3"/>
          <p:cNvSpPr txBox="1"/>
          <p:nvPr/>
        </p:nvSpPr>
        <p:spPr>
          <a:xfrm>
            <a:off x="5415104" y="-179196"/>
            <a:ext cx="8462987" cy="3448829"/>
          </a:xfrm>
          <a:prstGeom prst="rect">
            <a:avLst/>
          </a:prstGeom>
        </p:spPr>
        <p:txBody>
          <a:bodyPr lIns="0" tIns="0" rIns="0" bIns="0" rtlCol="0" anchor="t">
            <a:spAutoFit/>
          </a:bodyPr>
          <a:lstStyle/>
          <a:p>
            <a:pPr algn="ctr">
              <a:lnSpc>
                <a:spcPts val="13079"/>
              </a:lnSpc>
            </a:pPr>
            <a:r>
              <a:rPr lang="en-US" sz="15033">
                <a:solidFill>
                  <a:srgbClr val="F6F6F7"/>
                </a:solidFill>
                <a:latin typeface="Horizon Bold"/>
              </a:rPr>
              <a:t>TEAM CREATIVE</a:t>
            </a:r>
          </a:p>
        </p:txBody>
      </p:sp>
      <p:sp>
        <p:nvSpPr>
          <p:cNvPr id="4" name="TextBox 4"/>
          <p:cNvSpPr txBox="1"/>
          <p:nvPr/>
        </p:nvSpPr>
        <p:spPr>
          <a:xfrm>
            <a:off x="505326" y="3735761"/>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5" name="TextBox 5"/>
          <p:cNvSpPr txBox="1"/>
          <p:nvPr/>
        </p:nvSpPr>
        <p:spPr>
          <a:xfrm>
            <a:off x="5127018" y="3068692"/>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6" name="TextBox 6"/>
          <p:cNvSpPr txBox="1"/>
          <p:nvPr/>
        </p:nvSpPr>
        <p:spPr>
          <a:xfrm>
            <a:off x="9785154" y="3735586"/>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7" name="TextBox 7"/>
          <p:cNvSpPr txBox="1"/>
          <p:nvPr/>
        </p:nvSpPr>
        <p:spPr>
          <a:xfrm>
            <a:off x="2814404" y="5339081"/>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8" name="TextBox 8"/>
          <p:cNvSpPr txBox="1"/>
          <p:nvPr/>
        </p:nvSpPr>
        <p:spPr>
          <a:xfrm>
            <a:off x="7442446" y="5333999"/>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9" name="TextBox 9"/>
          <p:cNvSpPr txBox="1"/>
          <p:nvPr/>
        </p:nvSpPr>
        <p:spPr>
          <a:xfrm>
            <a:off x="395068" y="3348503"/>
            <a:ext cx="2158481"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sp>
        <p:nvSpPr>
          <p:cNvPr id="10" name="TextBox 10"/>
          <p:cNvSpPr txBox="1"/>
          <p:nvPr/>
        </p:nvSpPr>
        <p:spPr>
          <a:xfrm>
            <a:off x="5127018" y="2681434"/>
            <a:ext cx="1937965"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sp>
        <p:nvSpPr>
          <p:cNvPr id="11" name="TextBox 11"/>
          <p:cNvSpPr txBox="1"/>
          <p:nvPr/>
        </p:nvSpPr>
        <p:spPr>
          <a:xfrm>
            <a:off x="9785154" y="3348503"/>
            <a:ext cx="1937965"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sp>
        <p:nvSpPr>
          <p:cNvPr id="12" name="TextBox 12"/>
          <p:cNvSpPr txBox="1"/>
          <p:nvPr/>
        </p:nvSpPr>
        <p:spPr>
          <a:xfrm>
            <a:off x="2814404" y="4951822"/>
            <a:ext cx="1937965"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sp>
        <p:nvSpPr>
          <p:cNvPr id="13" name="TextBox 13"/>
          <p:cNvSpPr txBox="1"/>
          <p:nvPr/>
        </p:nvSpPr>
        <p:spPr>
          <a:xfrm>
            <a:off x="7442446" y="4951822"/>
            <a:ext cx="1937965"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grpSp>
        <p:nvGrpSpPr>
          <p:cNvPr id="14" name="Group 14"/>
          <p:cNvGrpSpPr>
            <a:grpSpLocks noChangeAspect="1"/>
          </p:cNvGrpSpPr>
          <p:nvPr/>
        </p:nvGrpSpPr>
        <p:grpSpPr>
          <a:xfrm>
            <a:off x="975560" y="1352869"/>
            <a:ext cx="893253" cy="1786507"/>
            <a:chOff x="0" y="0"/>
            <a:chExt cx="3175000" cy="6350000"/>
          </a:xfrm>
        </p:grpSpPr>
        <p:sp>
          <p:nvSpPr>
            <p:cNvPr id="15" name="Freeform 15"/>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2"/>
              <a:stretch>
                <a:fillRect l="-136850" r="-63337"/>
              </a:stretch>
            </a:blipFill>
          </p:spPr>
        </p:sp>
      </p:grpSp>
      <p:grpSp>
        <p:nvGrpSpPr>
          <p:cNvPr id="16" name="Group 16"/>
          <p:cNvGrpSpPr>
            <a:grpSpLocks noChangeAspect="1"/>
          </p:cNvGrpSpPr>
          <p:nvPr/>
        </p:nvGrpSpPr>
        <p:grpSpPr>
          <a:xfrm>
            <a:off x="5649374" y="685800"/>
            <a:ext cx="893253" cy="1786507"/>
            <a:chOff x="0" y="0"/>
            <a:chExt cx="3175000" cy="6350000"/>
          </a:xfrm>
        </p:grpSpPr>
        <p:sp>
          <p:nvSpPr>
            <p:cNvPr id="17" name="Freeform 17"/>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3"/>
              <a:stretch>
                <a:fillRect l="-16625" r="-16625"/>
              </a:stretch>
            </a:blipFill>
          </p:spPr>
        </p:sp>
      </p:grpSp>
      <p:grpSp>
        <p:nvGrpSpPr>
          <p:cNvPr id="18" name="Group 18"/>
          <p:cNvGrpSpPr>
            <a:grpSpLocks noChangeAspect="1"/>
          </p:cNvGrpSpPr>
          <p:nvPr/>
        </p:nvGrpSpPr>
        <p:grpSpPr>
          <a:xfrm>
            <a:off x="10307510" y="1352869"/>
            <a:ext cx="893253" cy="1786507"/>
            <a:chOff x="0" y="0"/>
            <a:chExt cx="3175000" cy="6350000"/>
          </a:xfrm>
        </p:grpSpPr>
        <p:sp>
          <p:nvSpPr>
            <p:cNvPr id="19" name="Freeform 19"/>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4"/>
              <a:stretch>
                <a:fillRect l="-16666" r="-16666"/>
              </a:stretch>
            </a:blipFill>
          </p:spPr>
        </p:sp>
      </p:grpSp>
      <p:grpSp>
        <p:nvGrpSpPr>
          <p:cNvPr id="20" name="Group 20"/>
          <p:cNvGrpSpPr>
            <a:grpSpLocks noChangeAspect="1"/>
          </p:cNvGrpSpPr>
          <p:nvPr/>
        </p:nvGrpSpPr>
        <p:grpSpPr>
          <a:xfrm>
            <a:off x="7964801" y="2956632"/>
            <a:ext cx="893253" cy="1786507"/>
            <a:chOff x="0" y="0"/>
            <a:chExt cx="3175000" cy="6350000"/>
          </a:xfrm>
        </p:grpSpPr>
        <p:sp>
          <p:nvSpPr>
            <p:cNvPr id="21" name="Freeform 21"/>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5"/>
              <a:stretch>
                <a:fillRect l="-16625" r="-16625"/>
              </a:stretch>
            </a:blipFill>
          </p:spPr>
        </p:sp>
      </p:grpSp>
      <p:grpSp>
        <p:nvGrpSpPr>
          <p:cNvPr id="22" name="Group 22"/>
          <p:cNvGrpSpPr>
            <a:grpSpLocks noChangeAspect="1"/>
          </p:cNvGrpSpPr>
          <p:nvPr/>
        </p:nvGrpSpPr>
        <p:grpSpPr>
          <a:xfrm>
            <a:off x="3336759" y="2956632"/>
            <a:ext cx="893253" cy="1786507"/>
            <a:chOff x="0" y="0"/>
            <a:chExt cx="3175000" cy="6350000"/>
          </a:xfrm>
        </p:grpSpPr>
        <p:sp>
          <p:nvSpPr>
            <p:cNvPr id="23" name="Freeform 23"/>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6"/>
              <a:stretch>
                <a:fillRect l="-50000" r="-50000"/>
              </a:stretch>
            </a:blipFill>
          </p:spPr>
        </p:sp>
      </p:grpSp>
      <p:sp>
        <p:nvSpPr>
          <p:cNvPr id="24" name="AutoShape 24"/>
          <p:cNvSpPr/>
          <p:nvPr/>
        </p:nvSpPr>
        <p:spPr>
          <a:xfrm>
            <a:off x="2186106" y="1579053"/>
            <a:ext cx="3130494" cy="0"/>
          </a:xfrm>
          <a:prstGeom prst="line">
            <a:avLst/>
          </a:prstGeom>
          <a:ln w="38100" cap="flat">
            <a:solidFill>
              <a:srgbClr val="121A5D"/>
            </a:solidFill>
            <a:prstDash val="solid"/>
            <a:headEnd type="none" w="sm" len="sm"/>
            <a:tailEnd type="none" w="sm" len="sm"/>
          </a:ln>
        </p:spPr>
      </p:sp>
      <p:sp>
        <p:nvSpPr>
          <p:cNvPr id="25" name="AutoShape 25"/>
          <p:cNvSpPr/>
          <p:nvPr/>
        </p:nvSpPr>
        <p:spPr>
          <a:xfrm>
            <a:off x="6861782" y="1579053"/>
            <a:ext cx="3130494" cy="0"/>
          </a:xfrm>
          <a:prstGeom prst="line">
            <a:avLst/>
          </a:prstGeom>
          <a:ln w="38100" cap="flat">
            <a:solidFill>
              <a:srgbClr val="121A5D"/>
            </a:solidFill>
            <a:prstDash val="solid"/>
            <a:headEnd type="none" w="sm" len="sm"/>
            <a:tailEnd type="none" w="sm" len="sm"/>
          </a:ln>
        </p:spPr>
      </p:sp>
      <p:sp>
        <p:nvSpPr>
          <p:cNvPr id="26" name="AutoShape 26"/>
          <p:cNvSpPr/>
          <p:nvPr/>
        </p:nvSpPr>
        <p:spPr>
          <a:xfrm rot="5400000">
            <a:off x="3241721" y="2146118"/>
            <a:ext cx="1108730" cy="0"/>
          </a:xfrm>
          <a:prstGeom prst="line">
            <a:avLst/>
          </a:prstGeom>
          <a:ln w="38100" cap="flat">
            <a:solidFill>
              <a:srgbClr val="121A5D"/>
            </a:solidFill>
            <a:prstDash val="solid"/>
            <a:headEnd type="none" w="sm" len="sm"/>
            <a:tailEnd type="none" w="sm" len="sm"/>
          </a:ln>
        </p:spPr>
      </p:sp>
      <p:sp>
        <p:nvSpPr>
          <p:cNvPr id="27" name="AutoShape 27"/>
          <p:cNvSpPr/>
          <p:nvPr/>
        </p:nvSpPr>
        <p:spPr>
          <a:xfrm rot="5400000">
            <a:off x="7844363" y="2146118"/>
            <a:ext cx="1108730" cy="0"/>
          </a:xfrm>
          <a:prstGeom prst="line">
            <a:avLst/>
          </a:prstGeom>
          <a:ln w="38100" cap="flat">
            <a:solidFill>
              <a:srgbClr val="121A5D"/>
            </a:solidFill>
            <a:prstDash val="solid"/>
            <a:headEnd type="none" w="sm" len="sm"/>
            <a:tailEnd type="none" w="sm" len="sm"/>
          </a:ln>
        </p:spPr>
      </p:sp>
      <p:sp>
        <p:nvSpPr>
          <p:cNvPr id="28" name="Freeform 28"/>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9" name="Freeform 29"/>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nvGrpSpPr>
          <p:cNvPr id="30" name="Group 30"/>
          <p:cNvGrpSpPr/>
          <p:nvPr/>
        </p:nvGrpSpPr>
        <p:grpSpPr>
          <a:xfrm rot="4229437">
            <a:off x="7416317" y="-3081638"/>
            <a:ext cx="6862849" cy="6973506"/>
            <a:chOff x="0" y="0"/>
            <a:chExt cx="13725699" cy="13947012"/>
          </a:xfrm>
        </p:grpSpPr>
        <p:sp>
          <p:nvSpPr>
            <p:cNvPr id="31" name="Freeform 3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32" name="Freeform 32"/>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33" name="Freeform 33"/>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grpSp>
        <p:nvGrpSpPr>
          <p:cNvPr id="34" name="Group 34"/>
          <p:cNvGrpSpPr/>
          <p:nvPr/>
        </p:nvGrpSpPr>
        <p:grpSpPr>
          <a:xfrm rot="4229437">
            <a:off x="-4055169" y="3282345"/>
            <a:ext cx="6862849" cy="6973506"/>
            <a:chOff x="0" y="0"/>
            <a:chExt cx="13725699" cy="13947012"/>
          </a:xfrm>
        </p:grpSpPr>
        <p:sp>
          <p:nvSpPr>
            <p:cNvPr id="35" name="Freeform 3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36" name="Freeform 3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37" name="Freeform 3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sp>
        <p:nvSpPr>
          <p:cNvPr id="38" name="Freeform 38"/>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9" name="Freeform 39"/>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123315" y="3065774"/>
            <a:ext cx="3251135" cy="3251123"/>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046" r="-25046"/>
              </a:stretch>
            </a:blipFill>
          </p:spPr>
        </p:sp>
      </p:grpSp>
      <p:grpSp>
        <p:nvGrpSpPr>
          <p:cNvPr id="4" name="Group 4"/>
          <p:cNvGrpSpPr>
            <a:grpSpLocks noChangeAspect="1"/>
          </p:cNvGrpSpPr>
          <p:nvPr/>
        </p:nvGrpSpPr>
        <p:grpSpPr>
          <a:xfrm>
            <a:off x="8849254" y="638112"/>
            <a:ext cx="2704640" cy="2704629"/>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3664" r="-23664"/>
              </a:stretch>
            </a:blipFill>
          </p:spPr>
        </p:sp>
      </p:grpSp>
      <p:sp>
        <p:nvSpPr>
          <p:cNvPr id="6" name="Freeform 6"/>
          <p:cNvSpPr/>
          <p:nvPr/>
        </p:nvSpPr>
        <p:spPr>
          <a:xfrm>
            <a:off x="5544869" y="-13716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a:grpSpLocks noChangeAspect="1"/>
          </p:cNvGrpSpPr>
          <p:nvPr/>
        </p:nvGrpSpPr>
        <p:grpSpPr>
          <a:xfrm>
            <a:off x="6256086" y="766698"/>
            <a:ext cx="1933117" cy="1933110"/>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6666" r="-16666"/>
              </a:stretch>
            </a:blipFill>
          </p:spPr>
        </p:sp>
      </p:grpSp>
      <p:grpSp>
        <p:nvGrpSpPr>
          <p:cNvPr id="9" name="Group 9"/>
          <p:cNvGrpSpPr>
            <a:grpSpLocks noChangeAspect="1"/>
          </p:cNvGrpSpPr>
          <p:nvPr/>
        </p:nvGrpSpPr>
        <p:grpSpPr>
          <a:xfrm>
            <a:off x="9726876" y="3918351"/>
            <a:ext cx="2201007" cy="2200999"/>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38888" r="-38888"/>
              </a:stretch>
            </a:blipFill>
          </p:spPr>
        </p:sp>
      </p:grpSp>
      <p:sp>
        <p:nvSpPr>
          <p:cNvPr id="11" name="TextBox 11"/>
          <p:cNvSpPr txBox="1"/>
          <p:nvPr/>
        </p:nvSpPr>
        <p:spPr>
          <a:xfrm>
            <a:off x="972472" y="2391571"/>
            <a:ext cx="5150843" cy="1963679"/>
          </a:xfrm>
          <a:prstGeom prst="rect">
            <a:avLst/>
          </a:prstGeom>
        </p:spPr>
        <p:txBody>
          <a:bodyPr lIns="0" tIns="0" rIns="0" bIns="0" rtlCol="0" anchor="t">
            <a:spAutoFit/>
          </a:bodyPr>
          <a:lstStyle/>
          <a:p>
            <a:pPr>
              <a:lnSpc>
                <a:spcPts val="7888"/>
              </a:lnSpc>
            </a:pPr>
            <a:r>
              <a:rPr lang="en-US" sz="5634" dirty="0">
                <a:solidFill>
                  <a:srgbClr val="243762"/>
                </a:solidFill>
                <a:latin typeface="Canva Sans 1 Bold"/>
              </a:rPr>
              <a:t>Questions &amp; Answer</a:t>
            </a:r>
          </a:p>
        </p:txBody>
      </p:sp>
      <p:sp>
        <p:nvSpPr>
          <p:cNvPr id="12" name="Freeform 1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3" name="Freeform 1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nvGrpSpPr>
          <p:cNvPr id="14" name="Group 14"/>
          <p:cNvGrpSpPr/>
          <p:nvPr/>
        </p:nvGrpSpPr>
        <p:grpSpPr>
          <a:xfrm rot="4229437">
            <a:off x="7416317" y="-3081638"/>
            <a:ext cx="6862849" cy="6973506"/>
            <a:chOff x="0" y="0"/>
            <a:chExt cx="13725699" cy="13947012"/>
          </a:xfrm>
        </p:grpSpPr>
        <p:sp>
          <p:nvSpPr>
            <p:cNvPr id="15" name="Freeform 1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sp>
          <p:nvSpPr>
            <p:cNvPr id="16" name="Freeform 1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7" name="Freeform 1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4">
                <a:alphaModFix amt="19999"/>
                <a:extLst>
                  <a:ext uri="{96DAC541-7B7A-43D3-8B79-37D633B846F1}">
                    <asvg:svgBlip xmlns:asvg="http://schemas.microsoft.com/office/drawing/2016/SVG/main" r:embed="rId15"/>
                  </a:ext>
                </a:extLst>
              </a:blip>
              <a:stretch>
                <a:fillRect/>
              </a:stretch>
            </a:blipFill>
          </p:spPr>
        </p:sp>
      </p:grpSp>
      <p:grpSp>
        <p:nvGrpSpPr>
          <p:cNvPr id="18" name="Group 18"/>
          <p:cNvGrpSpPr/>
          <p:nvPr/>
        </p:nvGrpSpPr>
        <p:grpSpPr>
          <a:xfrm rot="4229437">
            <a:off x="-4416576" y="2902529"/>
            <a:ext cx="6862849" cy="6973506"/>
            <a:chOff x="0" y="0"/>
            <a:chExt cx="13725699" cy="13947012"/>
          </a:xfrm>
        </p:grpSpPr>
        <p:sp>
          <p:nvSpPr>
            <p:cNvPr id="19" name="Freeform 19"/>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sp>
          <p:nvSpPr>
            <p:cNvPr id="20" name="Freeform 20"/>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1" name="Freeform 2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4">
                <a:alphaModFix amt="19999"/>
                <a:extLst>
                  <a:ext uri="{96DAC541-7B7A-43D3-8B79-37D633B846F1}">
                    <asvg:svgBlip xmlns:asvg="http://schemas.microsoft.com/office/drawing/2016/SVG/main" r:embed="rId15"/>
                  </a:ext>
                </a:extLst>
              </a:blip>
              <a:stretch>
                <a:fillRect/>
              </a:stretch>
            </a:blipFill>
          </p:spPr>
        </p:sp>
      </p:grpSp>
      <p:sp>
        <p:nvSpPr>
          <p:cNvPr id="22" name="Freeform 22"/>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3" name="Freeform 23"/>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4" name="Freeform 24"/>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8175" y="4368128"/>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1869931" y="2612659"/>
            <a:ext cx="3309985" cy="1632682"/>
            <a:chOff x="0" y="0"/>
            <a:chExt cx="812800" cy="406400"/>
          </a:xfrm>
        </p:grpSpPr>
        <p:sp>
          <p:nvSpPr>
            <p:cNvPr id="4" name="Freeform 4"/>
            <p:cNvSpPr/>
            <p:nvPr/>
          </p:nvSpPr>
          <p:spPr>
            <a:xfrm>
              <a:off x="203200" y="-326"/>
              <a:ext cx="406400" cy="407051"/>
            </a:xfrm>
            <a:custGeom>
              <a:avLst/>
              <a:gdLst/>
              <a:ahLst/>
              <a:cxnLst/>
              <a:rect l="l" t="t" r="r" b="b"/>
              <a:pathLst>
                <a:path w="406400" h="407051">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87260"/>
            </a:solidFill>
          </p:spPr>
        </p:sp>
        <p:sp>
          <p:nvSpPr>
            <p:cNvPr id="5" name="TextBox 5"/>
            <p:cNvSpPr txBox="1"/>
            <p:nvPr/>
          </p:nvSpPr>
          <p:spPr>
            <a:xfrm>
              <a:off x="0" y="-28575"/>
              <a:ext cx="812800" cy="434975"/>
            </a:xfrm>
            <a:prstGeom prst="rect">
              <a:avLst/>
            </a:prstGeom>
          </p:spPr>
          <p:txBody>
            <a:bodyPr lIns="33867" tIns="33867" rIns="33867" bIns="33867" rtlCol="0" anchor="ctr"/>
            <a:lstStyle/>
            <a:p>
              <a:pPr algn="ctr">
                <a:lnSpc>
                  <a:spcPts val="1493"/>
                </a:lnSpc>
              </a:pPr>
              <a:endParaRPr sz="1200"/>
            </a:p>
          </p:txBody>
        </p:sp>
      </p:grpSp>
      <p:grpSp>
        <p:nvGrpSpPr>
          <p:cNvPr id="6" name="Group 6"/>
          <p:cNvGrpSpPr/>
          <p:nvPr/>
        </p:nvGrpSpPr>
        <p:grpSpPr>
          <a:xfrm rot="-5400000">
            <a:off x="2508959" y="2401882"/>
            <a:ext cx="4108476" cy="2054238"/>
            <a:chOff x="0" y="0"/>
            <a:chExt cx="812800" cy="406400"/>
          </a:xfrm>
        </p:grpSpPr>
        <p:sp>
          <p:nvSpPr>
            <p:cNvPr id="7" name="Freeform 7"/>
            <p:cNvSpPr/>
            <p:nvPr/>
          </p:nvSpPr>
          <p:spPr>
            <a:xfrm>
              <a:off x="203200" y="-326"/>
              <a:ext cx="406400" cy="407051"/>
            </a:xfrm>
            <a:custGeom>
              <a:avLst/>
              <a:gdLst/>
              <a:ahLst/>
              <a:cxnLst/>
              <a:rect l="l" t="t" r="r" b="b"/>
              <a:pathLst>
                <a:path w="406400" h="407051">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717EEE"/>
            </a:solidFill>
          </p:spPr>
        </p:sp>
        <p:sp>
          <p:nvSpPr>
            <p:cNvPr id="8" name="TextBox 8"/>
            <p:cNvSpPr txBox="1"/>
            <p:nvPr/>
          </p:nvSpPr>
          <p:spPr>
            <a:xfrm>
              <a:off x="0" y="-28575"/>
              <a:ext cx="812800" cy="434975"/>
            </a:xfrm>
            <a:prstGeom prst="rect">
              <a:avLst/>
            </a:prstGeom>
          </p:spPr>
          <p:txBody>
            <a:bodyPr lIns="33867" tIns="33867" rIns="33867" bIns="33867" rtlCol="0" anchor="ctr"/>
            <a:lstStyle/>
            <a:p>
              <a:pPr algn="ctr">
                <a:lnSpc>
                  <a:spcPts val="1493"/>
                </a:lnSpc>
              </a:pPr>
              <a:endParaRPr sz="1200"/>
            </a:p>
          </p:txBody>
        </p:sp>
      </p:grpSp>
      <p:sp>
        <p:nvSpPr>
          <p:cNvPr id="9" name="Freeform 9"/>
          <p:cNvSpPr/>
          <p:nvPr/>
        </p:nvSpPr>
        <p:spPr>
          <a:xfrm>
            <a:off x="6096000" y="-1134627"/>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rot="-5400000">
            <a:off x="3631736" y="2145103"/>
            <a:ext cx="5135590" cy="2567795"/>
            <a:chOff x="0" y="0"/>
            <a:chExt cx="812800" cy="406400"/>
          </a:xfrm>
        </p:grpSpPr>
        <p:sp>
          <p:nvSpPr>
            <p:cNvPr id="11" name="Freeform 11"/>
            <p:cNvSpPr/>
            <p:nvPr/>
          </p:nvSpPr>
          <p:spPr>
            <a:xfrm>
              <a:off x="203200" y="-326"/>
              <a:ext cx="406400" cy="407051"/>
            </a:xfrm>
            <a:custGeom>
              <a:avLst/>
              <a:gdLst/>
              <a:ahLst/>
              <a:cxnLst/>
              <a:rect l="l" t="t" r="r" b="b"/>
              <a:pathLst>
                <a:path w="406400" h="407051">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BB54"/>
            </a:solidFill>
          </p:spPr>
        </p:sp>
        <p:sp>
          <p:nvSpPr>
            <p:cNvPr id="12" name="TextBox 12"/>
            <p:cNvSpPr txBox="1"/>
            <p:nvPr/>
          </p:nvSpPr>
          <p:spPr>
            <a:xfrm>
              <a:off x="0" y="-28575"/>
              <a:ext cx="812800" cy="434975"/>
            </a:xfrm>
            <a:prstGeom prst="rect">
              <a:avLst/>
            </a:prstGeom>
          </p:spPr>
          <p:txBody>
            <a:bodyPr lIns="33867" tIns="33867" rIns="33867" bIns="33867" rtlCol="0" anchor="ctr"/>
            <a:lstStyle/>
            <a:p>
              <a:pPr algn="ctr">
                <a:lnSpc>
                  <a:spcPts val="1493"/>
                </a:lnSpc>
              </a:pPr>
              <a:endParaRPr sz="1200"/>
            </a:p>
          </p:txBody>
        </p:sp>
      </p:grpSp>
      <p:grpSp>
        <p:nvGrpSpPr>
          <p:cNvPr id="13" name="Group 13"/>
          <p:cNvGrpSpPr/>
          <p:nvPr/>
        </p:nvGrpSpPr>
        <p:grpSpPr>
          <a:xfrm rot="-5400000">
            <a:off x="4982227" y="1928604"/>
            <a:ext cx="6001588" cy="3000794"/>
            <a:chOff x="0" y="0"/>
            <a:chExt cx="812800" cy="406400"/>
          </a:xfrm>
        </p:grpSpPr>
        <p:sp>
          <p:nvSpPr>
            <p:cNvPr id="14" name="Freeform 14"/>
            <p:cNvSpPr/>
            <p:nvPr/>
          </p:nvSpPr>
          <p:spPr>
            <a:xfrm>
              <a:off x="203200" y="-326"/>
              <a:ext cx="406400" cy="407051"/>
            </a:xfrm>
            <a:custGeom>
              <a:avLst/>
              <a:gdLst/>
              <a:ahLst/>
              <a:cxnLst/>
              <a:rect l="l" t="t" r="r" b="b"/>
              <a:pathLst>
                <a:path w="406400" h="407051">
                  <a:moveTo>
                    <a:pt x="406400" y="326"/>
                  </a:moveTo>
                  <a:cubicBezTo>
                    <a:pt x="333587" y="0"/>
                    <a:pt x="266166" y="38659"/>
                    <a:pt x="229665" y="101663"/>
                  </a:cubicBezTo>
                  <a:cubicBezTo>
                    <a:pt x="193164" y="164667"/>
                    <a:pt x="193164" y="242385"/>
                    <a:pt x="229665" y="305389"/>
                  </a:cubicBezTo>
                  <a:cubicBezTo>
                    <a:pt x="266166" y="368393"/>
                    <a:pt x="333587" y="407052"/>
                    <a:pt x="40640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50D0BC"/>
            </a:solidFill>
          </p:spPr>
        </p:sp>
        <p:sp>
          <p:nvSpPr>
            <p:cNvPr id="15" name="TextBox 15"/>
            <p:cNvSpPr txBox="1"/>
            <p:nvPr/>
          </p:nvSpPr>
          <p:spPr>
            <a:xfrm>
              <a:off x="0" y="-28575"/>
              <a:ext cx="812800" cy="434975"/>
            </a:xfrm>
            <a:prstGeom prst="rect">
              <a:avLst/>
            </a:prstGeom>
          </p:spPr>
          <p:txBody>
            <a:bodyPr lIns="33867" tIns="33867" rIns="33867" bIns="33867" rtlCol="0" anchor="ctr"/>
            <a:lstStyle/>
            <a:p>
              <a:pPr algn="ctr">
                <a:lnSpc>
                  <a:spcPts val="1493"/>
                </a:lnSpc>
              </a:pPr>
              <a:endParaRPr sz="1200"/>
            </a:p>
          </p:txBody>
        </p:sp>
      </p:grpSp>
      <p:sp>
        <p:nvSpPr>
          <p:cNvPr id="16" name="TextBox 16"/>
          <p:cNvSpPr txBox="1"/>
          <p:nvPr/>
        </p:nvSpPr>
        <p:spPr>
          <a:xfrm>
            <a:off x="3415056" y="2780424"/>
            <a:ext cx="5361889" cy="1143518"/>
          </a:xfrm>
          <a:prstGeom prst="rect">
            <a:avLst/>
          </a:prstGeom>
        </p:spPr>
        <p:txBody>
          <a:bodyPr lIns="0" tIns="0" rIns="0" bIns="0" rtlCol="0" anchor="t">
            <a:spAutoFit/>
          </a:bodyPr>
          <a:lstStyle/>
          <a:p>
            <a:pPr algn="ctr">
              <a:lnSpc>
                <a:spcPts val="9502"/>
              </a:lnSpc>
            </a:pPr>
            <a:r>
              <a:rPr lang="en-US" sz="6788" dirty="0">
                <a:solidFill>
                  <a:srgbClr val="FFFFFF"/>
                </a:solidFill>
                <a:latin typeface="Fraunces Bold"/>
              </a:rPr>
              <a:t>Big Thanks</a:t>
            </a:r>
          </a:p>
        </p:txBody>
      </p:sp>
      <p:sp>
        <p:nvSpPr>
          <p:cNvPr id="17" name="Freeform 17"/>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18" name="Freeform 18"/>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rot="4229437">
            <a:off x="7416317" y="-3081638"/>
            <a:ext cx="6862849" cy="6973506"/>
            <a:chOff x="0" y="0"/>
            <a:chExt cx="13725699" cy="13947012"/>
          </a:xfrm>
        </p:grpSpPr>
        <p:sp>
          <p:nvSpPr>
            <p:cNvPr id="20" name="Freeform 20"/>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1" name="Freeform 2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2" name="Freeform 22"/>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grpSp>
        <p:nvGrpSpPr>
          <p:cNvPr id="23" name="Group 23"/>
          <p:cNvGrpSpPr/>
          <p:nvPr/>
        </p:nvGrpSpPr>
        <p:grpSpPr>
          <a:xfrm rot="4229437">
            <a:off x="-3785780" y="2685447"/>
            <a:ext cx="6862849" cy="6973506"/>
            <a:chOff x="0" y="0"/>
            <a:chExt cx="13725699" cy="13947012"/>
          </a:xfrm>
        </p:grpSpPr>
        <p:sp>
          <p:nvSpPr>
            <p:cNvPr id="24" name="Freeform 24"/>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5" name="Freeform 25"/>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6" name="Freeform 26"/>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sp>
        <p:nvSpPr>
          <p:cNvPr id="27" name="Freeform 27"/>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Freeform 29"/>
          <p:cNvSpPr/>
          <p:nvPr/>
        </p:nvSpPr>
        <p:spPr>
          <a:xfrm>
            <a:off x="1805264" y="3947870"/>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3679808" y="482600"/>
            <a:ext cx="4727731" cy="396904"/>
          </a:xfrm>
          <a:prstGeom prst="rect">
            <a:avLst/>
          </a:prstGeom>
        </p:spPr>
        <p:txBody>
          <a:bodyPr lIns="0" tIns="0" rIns="0" bIns="0" rtlCol="0" anchor="t">
            <a:spAutoFit/>
          </a:bodyPr>
          <a:lstStyle/>
          <a:p>
            <a:pPr algn="ctr">
              <a:lnSpc>
                <a:spcPts val="2987"/>
              </a:lnSpc>
            </a:pPr>
            <a:r>
              <a:rPr lang="en-US" sz="3200" b="1" dirty="0">
                <a:solidFill>
                  <a:srgbClr val="121A5D"/>
                </a:solidFill>
                <a:latin typeface="Canva Sans 1 Bold"/>
              </a:rPr>
              <a:t>Datasets</a:t>
            </a:r>
          </a:p>
        </p:txBody>
      </p:sp>
      <p:grpSp>
        <p:nvGrpSpPr>
          <p:cNvPr id="158" name="Group 157">
            <a:extLst>
              <a:ext uri="{FF2B5EF4-FFF2-40B4-BE49-F238E27FC236}">
                <a16:creationId xmlns:a16="http://schemas.microsoft.com/office/drawing/2014/main" id="{A1E25EC2-7CA0-9433-A879-C89EEDFE973C}"/>
              </a:ext>
            </a:extLst>
          </p:cNvPr>
          <p:cNvGrpSpPr/>
          <p:nvPr/>
        </p:nvGrpSpPr>
        <p:grpSpPr>
          <a:xfrm>
            <a:off x="7112001" y="984759"/>
            <a:ext cx="4014044" cy="2890036"/>
            <a:chOff x="7483793" y="919635"/>
            <a:chExt cx="4014044" cy="2890036"/>
          </a:xfrm>
        </p:grpSpPr>
        <p:grpSp>
          <p:nvGrpSpPr>
            <p:cNvPr id="31" name="Group 31"/>
            <p:cNvGrpSpPr/>
            <p:nvPr/>
          </p:nvGrpSpPr>
          <p:grpSpPr>
            <a:xfrm>
              <a:off x="7483793" y="919635"/>
              <a:ext cx="4014044" cy="641116"/>
              <a:chOff x="0" y="-28575"/>
              <a:chExt cx="3368586" cy="895753"/>
            </a:xfrm>
          </p:grpSpPr>
          <p:sp>
            <p:nvSpPr>
              <p:cNvPr id="32" name="TextBox 32"/>
              <p:cNvSpPr txBox="1"/>
              <p:nvPr/>
            </p:nvSpPr>
            <p:spPr>
              <a:xfrm>
                <a:off x="0" y="-28575"/>
                <a:ext cx="2884982" cy="286677"/>
              </a:xfrm>
              <a:prstGeom prst="rect">
                <a:avLst/>
              </a:prstGeom>
            </p:spPr>
            <p:txBody>
              <a:bodyPr lIns="0" tIns="0" rIns="0" bIns="0" rtlCol="0" anchor="t">
                <a:spAutoFit/>
              </a:bodyPr>
              <a:lstStyle/>
              <a:p>
                <a:pPr>
                  <a:lnSpc>
                    <a:spcPts val="1493"/>
                  </a:lnSpc>
                </a:pPr>
                <a:r>
                  <a:rPr lang="en-US" b="1" dirty="0">
                    <a:solidFill>
                      <a:srgbClr val="121A5D"/>
                    </a:solidFill>
                    <a:latin typeface="Canva Sans 1 Bold"/>
                  </a:rPr>
                  <a:t>S&amp;P 500 Tickers</a:t>
                </a:r>
              </a:p>
            </p:txBody>
          </p:sp>
          <p:sp>
            <p:nvSpPr>
              <p:cNvPr id="33" name="TextBox 33"/>
              <p:cNvSpPr txBox="1"/>
              <p:nvPr/>
            </p:nvSpPr>
            <p:spPr>
              <a:xfrm>
                <a:off x="0" y="265160"/>
                <a:ext cx="3368586" cy="602018"/>
              </a:xfrm>
              <a:prstGeom prst="rect">
                <a:avLst/>
              </a:prstGeom>
            </p:spPr>
            <p:txBody>
              <a:bodyPr wrap="square" lIns="0" tIns="0" rIns="0" bIns="0" rtlCol="0" anchor="t">
                <a:spAutoFit/>
              </a:bodyPr>
              <a:lstStyle/>
              <a:p>
                <a:r>
                  <a:rPr lang="en-US" sz="1400" dirty="0">
                    <a:solidFill>
                      <a:srgbClr val="121A5D"/>
                    </a:solidFill>
                    <a:latin typeface="Canva Sans 1"/>
                  </a:rPr>
                  <a:t>We analyze the top five S&amp;P 500 companies by weight: Apple, Amazon, Google, Microsoft, and Nvidia.</a:t>
                </a:r>
              </a:p>
            </p:txBody>
          </p:sp>
        </p:grpSp>
        <p:grpSp>
          <p:nvGrpSpPr>
            <p:cNvPr id="141" name="Group 140">
              <a:extLst>
                <a:ext uri="{FF2B5EF4-FFF2-40B4-BE49-F238E27FC236}">
                  <a16:creationId xmlns:a16="http://schemas.microsoft.com/office/drawing/2014/main" id="{D0770733-546B-1215-FD9B-7440F15FBF11}"/>
                </a:ext>
              </a:extLst>
            </p:cNvPr>
            <p:cNvGrpSpPr/>
            <p:nvPr/>
          </p:nvGrpSpPr>
          <p:grpSpPr>
            <a:xfrm>
              <a:off x="7942952" y="1636728"/>
              <a:ext cx="3131594" cy="2172943"/>
              <a:chOff x="2858056" y="630074"/>
              <a:chExt cx="5600700" cy="3886200"/>
            </a:xfrm>
          </p:grpSpPr>
          <p:pic>
            <p:nvPicPr>
              <p:cNvPr id="142" name="Picture 141">
                <a:extLst>
                  <a:ext uri="{FF2B5EF4-FFF2-40B4-BE49-F238E27FC236}">
                    <a16:creationId xmlns:a16="http://schemas.microsoft.com/office/drawing/2014/main" id="{C6527902-29B6-2DE4-BE31-A2B90872C005}"/>
                  </a:ext>
                </a:extLst>
              </p:cNvPr>
              <p:cNvPicPr>
                <a:picLocks noChangeAspect="1"/>
              </p:cNvPicPr>
              <p:nvPr/>
            </p:nvPicPr>
            <p:blipFill>
              <a:blip r:embed="rId12"/>
              <a:stretch>
                <a:fillRect/>
              </a:stretch>
            </p:blipFill>
            <p:spPr>
              <a:xfrm>
                <a:off x="2858056" y="630074"/>
                <a:ext cx="5600700" cy="3886200"/>
              </a:xfrm>
              <a:prstGeom prst="rect">
                <a:avLst/>
              </a:prstGeom>
            </p:spPr>
          </p:pic>
          <p:pic>
            <p:nvPicPr>
              <p:cNvPr id="143" name="Picture 4" descr="Apple Logo PNG Transparent &amp; SVG Vector - Freebie Supply">
                <a:extLst>
                  <a:ext uri="{FF2B5EF4-FFF2-40B4-BE49-F238E27FC236}">
                    <a16:creationId xmlns:a16="http://schemas.microsoft.com/office/drawing/2014/main" id="{337C633E-5438-E4C7-5DF1-BDC68786CE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40369" y="2170455"/>
                <a:ext cx="365760" cy="36544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4" name="Picture 8">
                <a:extLst>
                  <a:ext uri="{FF2B5EF4-FFF2-40B4-BE49-F238E27FC236}">
                    <a16:creationId xmlns:a16="http://schemas.microsoft.com/office/drawing/2014/main" id="{FA3A4479-99D3-E23B-C674-C4178AA19F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84829" y="2426679"/>
                <a:ext cx="365760" cy="36575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5" name="Picture 10" descr="Amazon logo in transparent PNG and vectorized SVG formats">
                <a:extLst>
                  <a:ext uri="{FF2B5EF4-FFF2-40B4-BE49-F238E27FC236}">
                    <a16:creationId xmlns:a16="http://schemas.microsoft.com/office/drawing/2014/main" id="{01F9956A-C8BC-3987-0A55-B3192125134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09205" y="3198256"/>
                <a:ext cx="365760" cy="31052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6" name="Picture 12" descr="Nvidia Logo PNG Transparent – Brands Logos">
                <a:extLst>
                  <a:ext uri="{FF2B5EF4-FFF2-40B4-BE49-F238E27FC236}">
                    <a16:creationId xmlns:a16="http://schemas.microsoft.com/office/drawing/2014/main" id="{2F24CAA8-AECB-B25E-A549-2825B4E65AF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47359" y="3432511"/>
                <a:ext cx="411479" cy="32725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7" name="Picture 14">
                <a:extLst>
                  <a:ext uri="{FF2B5EF4-FFF2-40B4-BE49-F238E27FC236}">
                    <a16:creationId xmlns:a16="http://schemas.microsoft.com/office/drawing/2014/main" id="{E144161F-5D96-664B-1825-58F774F49C1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33966" y="3346266"/>
                <a:ext cx="365760" cy="37301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grpSp>
        <p:nvGrpSpPr>
          <p:cNvPr id="154" name="Group 153">
            <a:extLst>
              <a:ext uri="{FF2B5EF4-FFF2-40B4-BE49-F238E27FC236}">
                <a16:creationId xmlns:a16="http://schemas.microsoft.com/office/drawing/2014/main" id="{BD1CB345-9F8C-5799-19A2-E2D880285973}"/>
              </a:ext>
            </a:extLst>
          </p:cNvPr>
          <p:cNvGrpSpPr/>
          <p:nvPr/>
        </p:nvGrpSpPr>
        <p:grpSpPr>
          <a:xfrm>
            <a:off x="952186" y="1017081"/>
            <a:ext cx="4365473" cy="3010173"/>
            <a:chOff x="768088" y="1066035"/>
            <a:chExt cx="4365473" cy="3010173"/>
          </a:xfrm>
        </p:grpSpPr>
        <p:sp>
          <p:nvSpPr>
            <p:cNvPr id="25" name="TextBox 25"/>
            <p:cNvSpPr txBox="1"/>
            <p:nvPr/>
          </p:nvSpPr>
          <p:spPr>
            <a:xfrm>
              <a:off x="770498" y="1216536"/>
              <a:ext cx="1702873" cy="1966583"/>
            </a:xfrm>
            <a:prstGeom prst="rect">
              <a:avLst/>
            </a:prstGeom>
          </p:spPr>
          <p:txBody>
            <a:bodyPr lIns="33867" tIns="33867" rIns="33867" bIns="33867" rtlCol="0" anchor="ctr"/>
            <a:lstStyle/>
            <a:p>
              <a:pPr algn="ctr">
                <a:lnSpc>
                  <a:spcPts val="1493"/>
                </a:lnSpc>
              </a:pPr>
              <a:endParaRPr sz="1200"/>
            </a:p>
          </p:txBody>
        </p:sp>
        <p:sp>
          <p:nvSpPr>
            <p:cNvPr id="99" name="TextBox 99"/>
            <p:cNvSpPr txBox="1"/>
            <p:nvPr/>
          </p:nvSpPr>
          <p:spPr>
            <a:xfrm>
              <a:off x="768088" y="1066035"/>
              <a:ext cx="4274581" cy="291747"/>
            </a:xfrm>
            <a:prstGeom prst="rect">
              <a:avLst/>
            </a:prstGeom>
          </p:spPr>
          <p:txBody>
            <a:bodyPr wrap="square" lIns="0" tIns="0" rIns="0" bIns="0" rtlCol="0" anchor="t">
              <a:spAutoFit/>
            </a:bodyPr>
            <a:lstStyle/>
            <a:p>
              <a:pPr algn="ctr">
                <a:lnSpc>
                  <a:spcPts val="2427"/>
                </a:lnSpc>
              </a:pPr>
              <a:r>
                <a:rPr lang="en-US" b="1" dirty="0">
                  <a:solidFill>
                    <a:srgbClr val="121A5D"/>
                  </a:solidFill>
                  <a:latin typeface="Canva Sans 1 Bold"/>
                </a:rPr>
                <a:t>Stock Price</a:t>
              </a:r>
            </a:p>
          </p:txBody>
        </p:sp>
        <p:pic>
          <p:nvPicPr>
            <p:cNvPr id="149" name="Picture 148" descr="A graph of different colored lines&#10;&#10;Description automatically generated">
              <a:extLst>
                <a:ext uri="{FF2B5EF4-FFF2-40B4-BE49-F238E27FC236}">
                  <a16:creationId xmlns:a16="http://schemas.microsoft.com/office/drawing/2014/main" id="{1795DF9E-D29C-03F6-A1E6-F6C10D48C0C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71064" y="1673249"/>
              <a:ext cx="3405169" cy="2402959"/>
            </a:xfrm>
            <a:prstGeom prst="rect">
              <a:avLst/>
            </a:prstGeom>
          </p:spPr>
        </p:pic>
        <p:sp>
          <p:nvSpPr>
            <p:cNvPr id="153" name="TextBox 33">
              <a:extLst>
                <a:ext uri="{FF2B5EF4-FFF2-40B4-BE49-F238E27FC236}">
                  <a16:creationId xmlns:a16="http://schemas.microsoft.com/office/drawing/2014/main" id="{80AAB4BB-FC24-2A1B-B463-46A46D834F7C}"/>
                </a:ext>
              </a:extLst>
            </p:cNvPr>
            <p:cNvSpPr txBox="1"/>
            <p:nvPr/>
          </p:nvSpPr>
          <p:spPr>
            <a:xfrm>
              <a:off x="858979" y="1357781"/>
              <a:ext cx="4274582" cy="215444"/>
            </a:xfrm>
            <a:prstGeom prst="rect">
              <a:avLst/>
            </a:prstGeom>
          </p:spPr>
          <p:txBody>
            <a:bodyPr wrap="square" lIns="0" tIns="0" rIns="0" bIns="0" rtlCol="0" anchor="t">
              <a:spAutoFit/>
            </a:bodyPr>
            <a:lstStyle/>
            <a:p>
              <a:r>
                <a:rPr lang="en-US" sz="1400" dirty="0">
                  <a:solidFill>
                    <a:srgbClr val="121A5D"/>
                  </a:solidFill>
                  <a:latin typeface="Canva Sans 1"/>
                </a:rPr>
                <a:t>2018-2023 daily adjusted closing stock price from </a:t>
              </a:r>
              <a:r>
                <a:rPr lang="en-US" sz="1400" dirty="0" err="1">
                  <a:solidFill>
                    <a:srgbClr val="121A5D"/>
                  </a:solidFill>
                  <a:latin typeface="Canva Sans 1"/>
                </a:rPr>
                <a:t>Quandl</a:t>
              </a:r>
              <a:r>
                <a:rPr lang="en-US" sz="1400" dirty="0">
                  <a:solidFill>
                    <a:srgbClr val="121A5D"/>
                  </a:solidFill>
                  <a:latin typeface="Canva Sans 1"/>
                </a:rPr>
                <a:t>.</a:t>
              </a:r>
            </a:p>
          </p:txBody>
        </p:sp>
      </p:grpSp>
      <p:grpSp>
        <p:nvGrpSpPr>
          <p:cNvPr id="157" name="Group 156">
            <a:extLst>
              <a:ext uri="{FF2B5EF4-FFF2-40B4-BE49-F238E27FC236}">
                <a16:creationId xmlns:a16="http://schemas.microsoft.com/office/drawing/2014/main" id="{ABA896B8-7400-2D00-0DE2-7CAEA77C6BB7}"/>
              </a:ext>
            </a:extLst>
          </p:cNvPr>
          <p:cNvGrpSpPr/>
          <p:nvPr/>
        </p:nvGrpSpPr>
        <p:grpSpPr>
          <a:xfrm>
            <a:off x="1944895" y="4155938"/>
            <a:ext cx="8302210" cy="2420587"/>
            <a:chOff x="2804356" y="3594639"/>
            <a:chExt cx="8302210" cy="2420587"/>
          </a:xfrm>
        </p:grpSpPr>
        <p:sp>
          <p:nvSpPr>
            <p:cNvPr id="100" name="TextBox 100"/>
            <p:cNvSpPr txBox="1"/>
            <p:nvPr/>
          </p:nvSpPr>
          <p:spPr>
            <a:xfrm>
              <a:off x="2804356" y="4118672"/>
              <a:ext cx="2243545" cy="243656"/>
            </a:xfrm>
            <a:prstGeom prst="rect">
              <a:avLst/>
            </a:prstGeom>
          </p:spPr>
          <p:txBody>
            <a:bodyPr wrap="square" lIns="0" tIns="0" rIns="0" bIns="0" rtlCol="0" anchor="t">
              <a:spAutoFit/>
            </a:bodyPr>
            <a:lstStyle/>
            <a:p>
              <a:pPr algn="ctr">
                <a:lnSpc>
                  <a:spcPts val="1867"/>
                </a:lnSpc>
              </a:pPr>
              <a:r>
                <a:rPr lang="en-US" b="1" dirty="0">
                  <a:solidFill>
                    <a:srgbClr val="121A5D"/>
                  </a:solidFill>
                  <a:latin typeface="Canva Sans 1 Bold"/>
                </a:rPr>
                <a:t>News Headlines</a:t>
              </a:r>
            </a:p>
          </p:txBody>
        </p:sp>
        <p:pic>
          <p:nvPicPr>
            <p:cNvPr id="151" name="Picture 150">
              <a:extLst>
                <a:ext uri="{FF2B5EF4-FFF2-40B4-BE49-F238E27FC236}">
                  <a16:creationId xmlns:a16="http://schemas.microsoft.com/office/drawing/2014/main" id="{2761FBF2-94ED-CFC3-27B3-F69475F3DC24}"/>
                </a:ext>
              </a:extLst>
            </p:cNvPr>
            <p:cNvPicPr>
              <a:picLocks noChangeAspect="1"/>
            </p:cNvPicPr>
            <p:nvPr/>
          </p:nvPicPr>
          <p:blipFill>
            <a:blip r:embed="rId19"/>
            <a:stretch>
              <a:fillRect/>
            </a:stretch>
          </p:blipFill>
          <p:spPr>
            <a:xfrm>
              <a:off x="5298964" y="3594639"/>
              <a:ext cx="5807602" cy="2420587"/>
            </a:xfrm>
            <a:prstGeom prst="rect">
              <a:avLst/>
            </a:prstGeom>
          </p:spPr>
        </p:pic>
        <p:sp>
          <p:nvSpPr>
            <p:cNvPr id="156" name="TextBox 33">
              <a:extLst>
                <a:ext uri="{FF2B5EF4-FFF2-40B4-BE49-F238E27FC236}">
                  <a16:creationId xmlns:a16="http://schemas.microsoft.com/office/drawing/2014/main" id="{3DF0EF6A-85CD-DEF0-6629-BF7EB77E7338}"/>
                </a:ext>
              </a:extLst>
            </p:cNvPr>
            <p:cNvSpPr txBox="1"/>
            <p:nvPr/>
          </p:nvSpPr>
          <p:spPr>
            <a:xfrm>
              <a:off x="2804358" y="4376644"/>
              <a:ext cx="2380052" cy="430887"/>
            </a:xfrm>
            <a:prstGeom prst="rect">
              <a:avLst/>
            </a:prstGeom>
          </p:spPr>
          <p:txBody>
            <a:bodyPr wrap="square" lIns="0" tIns="0" rIns="0" bIns="0" rtlCol="0" anchor="t">
              <a:spAutoFit/>
            </a:bodyPr>
            <a:lstStyle/>
            <a:p>
              <a:r>
                <a:rPr lang="en-US" sz="1400" dirty="0">
                  <a:solidFill>
                    <a:srgbClr val="121A5D"/>
                  </a:solidFill>
                  <a:latin typeface="Canva Sans 1"/>
                </a:rPr>
                <a:t>2018-2023 daily news headlines scraping from Google News.</a:t>
              </a:r>
            </a:p>
          </p:txBody>
        </p:sp>
      </p:grpSp>
    </p:spTree>
    <p:extLst>
      <p:ext uri="{BB962C8B-B14F-4D97-AF65-F5344CB8AC3E}">
        <p14:creationId xmlns:p14="http://schemas.microsoft.com/office/powerpoint/2010/main" val="1657821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8175" y="4368128"/>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096000" y="-1134627"/>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066800" y="2716924"/>
            <a:ext cx="10299700" cy="1143518"/>
          </a:xfrm>
          <a:prstGeom prst="rect">
            <a:avLst/>
          </a:prstGeom>
          <a:solidFill>
            <a:schemeClr val="tx1">
              <a:lumMod val="95000"/>
              <a:lumOff val="5000"/>
              <a:alpha val="23137"/>
            </a:schemeClr>
          </a:solidFill>
        </p:spPr>
        <p:txBody>
          <a:bodyPr wrap="square" lIns="0" tIns="0" rIns="0" bIns="0" rtlCol="0" anchor="t">
            <a:spAutoFit/>
          </a:bodyPr>
          <a:lstStyle/>
          <a:p>
            <a:pPr algn="ctr">
              <a:lnSpc>
                <a:spcPts val="9502"/>
              </a:lnSpc>
            </a:pPr>
            <a:r>
              <a:rPr lang="en-US" sz="6788" dirty="0">
                <a:solidFill>
                  <a:srgbClr val="FFFFFF"/>
                </a:solidFill>
                <a:effectLst>
                  <a:outerShdw blurRad="50800" dist="38100" dir="2700000" algn="tl" rotWithShape="0">
                    <a:prstClr val="black">
                      <a:alpha val="40000"/>
                    </a:prstClr>
                  </a:outerShdw>
                </a:effectLst>
                <a:latin typeface="Fraunces Bold"/>
              </a:rPr>
              <a:t>Data Preparation &amp; EDA</a:t>
            </a:r>
          </a:p>
        </p:txBody>
      </p:sp>
      <p:sp>
        <p:nvSpPr>
          <p:cNvPr id="17" name="Freeform 17"/>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18" name="Freeform 18"/>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rot="4229437">
            <a:off x="7416317" y="-3081638"/>
            <a:ext cx="6862849" cy="6973506"/>
            <a:chOff x="0" y="0"/>
            <a:chExt cx="13725699" cy="13947012"/>
          </a:xfrm>
        </p:grpSpPr>
        <p:sp>
          <p:nvSpPr>
            <p:cNvPr id="20" name="Freeform 20"/>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1" name="Freeform 2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2" name="Freeform 22"/>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grpSp>
        <p:nvGrpSpPr>
          <p:cNvPr id="23" name="Group 23"/>
          <p:cNvGrpSpPr/>
          <p:nvPr/>
        </p:nvGrpSpPr>
        <p:grpSpPr>
          <a:xfrm rot="4229437">
            <a:off x="-3785780" y="2685447"/>
            <a:ext cx="6862849" cy="6973506"/>
            <a:chOff x="0" y="0"/>
            <a:chExt cx="13725699" cy="13947012"/>
          </a:xfrm>
        </p:grpSpPr>
        <p:sp>
          <p:nvSpPr>
            <p:cNvPr id="24" name="Freeform 24"/>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5" name="Freeform 25"/>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6" name="Freeform 26"/>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sp>
        <p:nvSpPr>
          <p:cNvPr id="27" name="Freeform 27"/>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Freeform 29"/>
          <p:cNvSpPr/>
          <p:nvPr/>
        </p:nvSpPr>
        <p:spPr>
          <a:xfrm>
            <a:off x="1805264" y="3947870"/>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308593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302477" y="1339683"/>
            <a:ext cx="6540499" cy="2647532"/>
            <a:chOff x="0" y="0"/>
            <a:chExt cx="812800" cy="812800"/>
          </a:xfrm>
        </p:grpSpPr>
        <p:sp>
          <p:nvSpPr>
            <p:cNvPr id="11" name="Freeform 11"/>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2" name="TextBox 12"/>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96" name="Group 96"/>
          <p:cNvGrpSpPr/>
          <p:nvPr/>
        </p:nvGrpSpPr>
        <p:grpSpPr>
          <a:xfrm>
            <a:off x="1578531" y="1603434"/>
            <a:ext cx="527019" cy="520821"/>
            <a:chOff x="0" y="0"/>
            <a:chExt cx="1054037" cy="1041642"/>
          </a:xfrm>
        </p:grpSpPr>
        <p:grpSp>
          <p:nvGrpSpPr>
            <p:cNvPr id="97" name="Group 97"/>
            <p:cNvGrpSpPr/>
            <p:nvPr/>
          </p:nvGrpSpPr>
          <p:grpSpPr>
            <a:xfrm>
              <a:off x="60613" y="0"/>
              <a:ext cx="932812" cy="93281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99" name="TextBox 9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0" name="Group 100"/>
            <p:cNvGrpSpPr/>
            <p:nvPr/>
          </p:nvGrpSpPr>
          <p:grpSpPr>
            <a:xfrm rot="-10800000">
              <a:off x="0" y="303223"/>
              <a:ext cx="1054037" cy="738419"/>
              <a:chOff x="0" y="0"/>
              <a:chExt cx="812800" cy="569418"/>
            </a:xfrm>
          </p:grpSpPr>
          <p:sp>
            <p:nvSpPr>
              <p:cNvPr id="101" name="Freeform 101"/>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102" name="TextBox 102"/>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grpSp>
        <p:nvGrpSpPr>
          <p:cNvPr id="103" name="Group 103"/>
          <p:cNvGrpSpPr/>
          <p:nvPr/>
        </p:nvGrpSpPr>
        <p:grpSpPr>
          <a:xfrm>
            <a:off x="2265972" y="1548491"/>
            <a:ext cx="508560" cy="672699"/>
            <a:chOff x="0" y="0"/>
            <a:chExt cx="1017120" cy="1345399"/>
          </a:xfrm>
        </p:grpSpPr>
        <p:grpSp>
          <p:nvGrpSpPr>
            <p:cNvPr id="104" name="Group 104"/>
            <p:cNvGrpSpPr/>
            <p:nvPr/>
          </p:nvGrpSpPr>
          <p:grpSpPr>
            <a:xfrm>
              <a:off x="42154" y="0"/>
              <a:ext cx="932812" cy="932812"/>
              <a:chOff x="0" y="0"/>
              <a:chExt cx="812800" cy="812800"/>
            </a:xfrm>
          </p:grpSpPr>
          <p:sp>
            <p:nvSpPr>
              <p:cNvPr id="105" name="Freeform 105"/>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106" name="TextBox 10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7" name="Group 107"/>
            <p:cNvGrpSpPr/>
            <p:nvPr/>
          </p:nvGrpSpPr>
          <p:grpSpPr>
            <a:xfrm>
              <a:off x="0" y="328279"/>
              <a:ext cx="1017120" cy="1017120"/>
              <a:chOff x="0" y="0"/>
              <a:chExt cx="812800" cy="812800"/>
            </a:xfrm>
          </p:grpSpPr>
          <p:sp>
            <p:nvSpPr>
              <p:cNvPr id="108" name="Freeform 108"/>
              <p:cNvSpPr/>
              <p:nvPr/>
            </p:nvSpPr>
            <p:spPr>
              <a:xfrm>
                <a:off x="16065"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109" name="TextBox 109"/>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nvGrpSpPr>
          <p:cNvPr id="154" name="Group 153">
            <a:extLst>
              <a:ext uri="{FF2B5EF4-FFF2-40B4-BE49-F238E27FC236}">
                <a16:creationId xmlns:a16="http://schemas.microsoft.com/office/drawing/2014/main" id="{E5F8A1B7-797E-90E3-4134-0D76E0DD6947}"/>
              </a:ext>
            </a:extLst>
          </p:cNvPr>
          <p:cNvGrpSpPr>
            <a:grpSpLocks noGrp="1" noUngrp="1" noRot="1" noMove="1" noResize="1"/>
          </p:cNvGrpSpPr>
          <p:nvPr/>
        </p:nvGrpSpPr>
        <p:grpSpPr>
          <a:xfrm>
            <a:off x="-2089146" y="-3026310"/>
            <a:ext cx="16921369" cy="11619101"/>
            <a:chOff x="-2089146" y="-3026310"/>
            <a:chExt cx="16921369" cy="11619101"/>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8" name="Freeform 8"/>
            <p:cNvSpPr>
              <a:spLocks noGrp="1" noRot="1" noMove="1" noResize="1" noEditPoints="1" noAdjustHandles="1" noChangeArrowheads="1" noChangeShapeType="1"/>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a:spLocks noGrp="1" noRot="1" noMove="1" noResize="1" noEditPoints="1" noAdjustHandles="1" noChangeArrowheads="1" noChangeShapeType="1"/>
            </p:cNvSpPr>
            <p:nvPr/>
          </p:nvSpPr>
          <p:spPr>
            <a:xfrm>
              <a:off x="11506200" y="-6858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4" name="Freeform 124"/>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5" name="Freeform 125"/>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126" name="TextBox 126"/>
          <p:cNvSpPr txBox="1"/>
          <p:nvPr/>
        </p:nvSpPr>
        <p:spPr>
          <a:xfrm>
            <a:off x="6242739" y="614316"/>
            <a:ext cx="4727731" cy="396904"/>
          </a:xfrm>
          <a:prstGeom prst="rect">
            <a:avLst/>
          </a:prstGeom>
        </p:spPr>
        <p:txBody>
          <a:bodyPr lIns="0" tIns="0" rIns="0" bIns="0" rtlCol="0" anchor="t">
            <a:spAutoFit/>
          </a:bodyPr>
          <a:lstStyle/>
          <a:p>
            <a:pPr>
              <a:lnSpc>
                <a:spcPts val="2987"/>
              </a:lnSpc>
            </a:pPr>
            <a:r>
              <a:rPr lang="en-US" sz="3200" b="1" dirty="0">
                <a:solidFill>
                  <a:srgbClr val="121A5D"/>
                </a:solidFill>
                <a:latin typeface="Canva Sans 1 Bold"/>
              </a:rPr>
              <a:t>Sentiment Analysis</a:t>
            </a:r>
          </a:p>
        </p:txBody>
      </p:sp>
      <p:sp>
        <p:nvSpPr>
          <p:cNvPr id="129" name="TextBox 129"/>
          <p:cNvSpPr txBox="1"/>
          <p:nvPr/>
        </p:nvSpPr>
        <p:spPr>
          <a:xfrm>
            <a:off x="1578531" y="2369950"/>
            <a:ext cx="6023145" cy="1477328"/>
          </a:xfrm>
          <a:prstGeom prst="rect">
            <a:avLst/>
          </a:prstGeom>
        </p:spPr>
        <p:txBody>
          <a:bodyPr wrap="square" lIns="0" tIns="0" rIns="0" bIns="0" rtlCol="0" anchor="t">
            <a:spAutoFit/>
          </a:bodyPr>
          <a:lstStyle/>
          <a:p>
            <a:r>
              <a:rPr lang="en-US" sz="1600" dirty="0">
                <a:solidFill>
                  <a:srgbClr val="121A5D"/>
                </a:solidFill>
                <a:latin typeface="Canva Sans 1"/>
              </a:rPr>
              <a:t>This technique transforms large-scaled unstructured text data into structured and quantitative measurements of the sentimental opinions expressed by the text.</a:t>
            </a:r>
          </a:p>
          <a:p>
            <a:pPr marL="285750" indent="-285750">
              <a:buFont typeface="Arial" panose="020B0604020202020204" pitchFamily="34" charset="0"/>
              <a:buChar char="•"/>
            </a:pPr>
            <a:r>
              <a:rPr lang="en-US" sz="1600" dirty="0">
                <a:solidFill>
                  <a:srgbClr val="121A5D"/>
                </a:solidFill>
                <a:latin typeface="Canva Sans 1"/>
              </a:rPr>
              <a:t>Utilized VADER model from NLTK package</a:t>
            </a:r>
          </a:p>
          <a:p>
            <a:pPr marL="285750" indent="-285750">
              <a:buFont typeface="Arial" panose="020B0604020202020204" pitchFamily="34" charset="0"/>
              <a:buChar char="•"/>
            </a:pPr>
            <a:r>
              <a:rPr lang="en-US" sz="1600" dirty="0">
                <a:solidFill>
                  <a:srgbClr val="121A5D"/>
                </a:solidFill>
                <a:latin typeface="Canva Sans 1"/>
              </a:rPr>
              <a:t>Sentiment analysis introduces positive, neutral, negative, compound</a:t>
            </a:r>
          </a:p>
          <a:p>
            <a:endParaRPr lang="en-US" sz="1600" dirty="0">
              <a:solidFill>
                <a:srgbClr val="121A5D"/>
              </a:solidFill>
              <a:latin typeface="Canva Sans 1"/>
            </a:endParaRPr>
          </a:p>
        </p:txBody>
      </p:sp>
      <p:graphicFrame>
        <p:nvGraphicFramePr>
          <p:cNvPr id="158" name="Table 158">
            <a:extLst>
              <a:ext uri="{FF2B5EF4-FFF2-40B4-BE49-F238E27FC236}">
                <a16:creationId xmlns:a16="http://schemas.microsoft.com/office/drawing/2014/main" id="{2E069A5B-BEC1-34FE-E06B-B1E3D966F96E}"/>
              </a:ext>
            </a:extLst>
          </p:cNvPr>
          <p:cNvGraphicFramePr>
            <a:graphicFrameLocks noGrp="1"/>
          </p:cNvGraphicFramePr>
          <p:nvPr>
            <p:extLst>
              <p:ext uri="{D42A27DB-BD31-4B8C-83A1-F6EECF244321}">
                <p14:modId xmlns:p14="http://schemas.microsoft.com/office/powerpoint/2010/main" val="309398070"/>
              </p:ext>
            </p:extLst>
          </p:nvPr>
        </p:nvGraphicFramePr>
        <p:xfrm>
          <a:off x="1035888" y="4104973"/>
          <a:ext cx="10181211" cy="2222750"/>
        </p:xfrm>
        <a:graphic>
          <a:graphicData uri="http://schemas.openxmlformats.org/drawingml/2006/table">
            <a:tbl>
              <a:tblPr firstRow="1" bandRow="1">
                <a:tableStyleId>{5C22544A-7EE6-4342-B048-85BDC9FD1C3A}</a:tableStyleId>
              </a:tblPr>
              <a:tblGrid>
                <a:gridCol w="7182739">
                  <a:extLst>
                    <a:ext uri="{9D8B030D-6E8A-4147-A177-3AD203B41FA5}">
                      <a16:colId xmlns:a16="http://schemas.microsoft.com/office/drawing/2014/main" val="3348383818"/>
                    </a:ext>
                  </a:extLst>
                </a:gridCol>
                <a:gridCol w="857568">
                  <a:extLst>
                    <a:ext uri="{9D8B030D-6E8A-4147-A177-3AD203B41FA5}">
                      <a16:colId xmlns:a16="http://schemas.microsoft.com/office/drawing/2014/main" val="4231002802"/>
                    </a:ext>
                  </a:extLst>
                </a:gridCol>
                <a:gridCol w="692468">
                  <a:extLst>
                    <a:ext uri="{9D8B030D-6E8A-4147-A177-3AD203B41FA5}">
                      <a16:colId xmlns:a16="http://schemas.microsoft.com/office/drawing/2014/main" val="849106955"/>
                    </a:ext>
                  </a:extLst>
                </a:gridCol>
                <a:gridCol w="692468">
                  <a:extLst>
                    <a:ext uri="{9D8B030D-6E8A-4147-A177-3AD203B41FA5}">
                      <a16:colId xmlns:a16="http://schemas.microsoft.com/office/drawing/2014/main" val="3332609522"/>
                    </a:ext>
                  </a:extLst>
                </a:gridCol>
                <a:gridCol w="755968">
                  <a:extLst>
                    <a:ext uri="{9D8B030D-6E8A-4147-A177-3AD203B41FA5}">
                      <a16:colId xmlns:a16="http://schemas.microsoft.com/office/drawing/2014/main" val="209988948"/>
                    </a:ext>
                  </a:extLst>
                </a:gridCol>
              </a:tblGrid>
              <a:tr h="368550">
                <a:tc>
                  <a:txBody>
                    <a:bodyPr/>
                    <a:lstStyle/>
                    <a:p>
                      <a:r>
                        <a:rPr lang="en-US" sz="1600" dirty="0"/>
                        <a:t>Headline</a:t>
                      </a:r>
                    </a:p>
                  </a:txBody>
                  <a:tcPr/>
                </a:tc>
                <a:tc>
                  <a:txBody>
                    <a:bodyPr/>
                    <a:lstStyle/>
                    <a:p>
                      <a:r>
                        <a:rPr lang="en-US" sz="1600" dirty="0"/>
                        <a:t>com</a:t>
                      </a:r>
                    </a:p>
                  </a:txBody>
                  <a:tcPr/>
                </a:tc>
                <a:tc>
                  <a:txBody>
                    <a:bodyPr/>
                    <a:lstStyle/>
                    <a:p>
                      <a:r>
                        <a:rPr lang="en-US" sz="1600" dirty="0"/>
                        <a:t>neg</a:t>
                      </a:r>
                    </a:p>
                  </a:txBody>
                  <a:tcPr/>
                </a:tc>
                <a:tc>
                  <a:txBody>
                    <a:bodyPr/>
                    <a:lstStyle/>
                    <a:p>
                      <a:r>
                        <a:rPr lang="en-US" sz="1600" dirty="0"/>
                        <a:t>neu</a:t>
                      </a:r>
                    </a:p>
                  </a:txBody>
                  <a:tcPr/>
                </a:tc>
                <a:tc>
                  <a:txBody>
                    <a:bodyPr/>
                    <a:lstStyle/>
                    <a:p>
                      <a:r>
                        <a:rPr lang="en-US" sz="1600" dirty="0"/>
                        <a:t>pos</a:t>
                      </a:r>
                    </a:p>
                  </a:txBody>
                  <a:tcPr/>
                </a:tc>
                <a:extLst>
                  <a:ext uri="{0D108BD9-81ED-4DB2-BD59-A6C34878D82A}">
                    <a16:rowId xmlns:a16="http://schemas.microsoft.com/office/drawing/2014/main" val="4119930660"/>
                  </a:ext>
                </a:extLst>
              </a:tr>
              <a:tr h="370840">
                <a:tc>
                  <a:txBody>
                    <a:bodyPr/>
                    <a:lstStyle/>
                    <a:p>
                      <a:r>
                        <a:rPr lang="en-US" sz="1600" dirty="0"/>
                        <a:t>How to </a:t>
                      </a:r>
                      <a:r>
                        <a:rPr lang="en-US" sz="1600" dirty="0">
                          <a:solidFill>
                            <a:srgbClr val="00B050"/>
                          </a:solidFill>
                        </a:rPr>
                        <a:t>Optimize</a:t>
                      </a:r>
                      <a:r>
                        <a:rPr lang="en-US" sz="1600" dirty="0"/>
                        <a:t> Job Listings for Google Search</a:t>
                      </a:r>
                    </a:p>
                  </a:txBody>
                  <a:tcPr/>
                </a:tc>
                <a:tc>
                  <a:txBody>
                    <a:bodyPr/>
                    <a:lstStyle/>
                    <a:p>
                      <a:r>
                        <a:rPr lang="en-US" sz="1600" b="0" i="0" kern="1200" dirty="0">
                          <a:solidFill>
                            <a:schemeClr val="dk1"/>
                          </a:solidFill>
                          <a:effectLst/>
                          <a:latin typeface="+mn-lt"/>
                          <a:ea typeface="+mn-ea"/>
                          <a:cs typeface="+mn-cs"/>
                        </a:rPr>
                        <a:t>0.4939</a:t>
                      </a:r>
                      <a:endParaRPr lang="en-US" sz="1600" dirty="0"/>
                    </a:p>
                  </a:txBody>
                  <a:tcPr/>
                </a:tc>
                <a:tc>
                  <a:txBody>
                    <a:bodyPr/>
                    <a:lstStyle/>
                    <a:p>
                      <a:r>
                        <a:rPr lang="en-US" sz="1600" dirty="0"/>
                        <a:t>0.0</a:t>
                      </a:r>
                    </a:p>
                  </a:txBody>
                  <a:tcPr/>
                </a:tc>
                <a:tc>
                  <a:txBody>
                    <a:bodyPr/>
                    <a:lstStyle/>
                    <a:p>
                      <a:r>
                        <a:rPr lang="en-US" sz="1600" dirty="0"/>
                        <a:t>0.714</a:t>
                      </a:r>
                    </a:p>
                  </a:txBody>
                  <a:tcPr/>
                </a:tc>
                <a:tc>
                  <a:txBody>
                    <a:bodyPr/>
                    <a:lstStyle/>
                    <a:p>
                      <a:r>
                        <a:rPr lang="en-US" sz="1600" dirty="0"/>
                        <a:t>0.286</a:t>
                      </a:r>
                    </a:p>
                  </a:txBody>
                  <a:tcPr/>
                </a:tc>
                <a:extLst>
                  <a:ext uri="{0D108BD9-81ED-4DB2-BD59-A6C34878D82A}">
                    <a16:rowId xmlns:a16="http://schemas.microsoft.com/office/drawing/2014/main" val="1670475912"/>
                  </a:ext>
                </a:extLst>
              </a:tr>
              <a:tr h="370840">
                <a:tc>
                  <a:txBody>
                    <a:bodyPr/>
                    <a:lstStyle/>
                    <a:p>
                      <a:r>
                        <a:rPr lang="en-US" sz="1600" dirty="0"/>
                        <a:t>Top Google recruiter: Google uses this </a:t>
                      </a:r>
                      <a:r>
                        <a:rPr lang="en-US" sz="1600" dirty="0">
                          <a:solidFill>
                            <a:srgbClr val="FF0000"/>
                          </a:solidFill>
                        </a:rPr>
                        <a:t>'shocking</a:t>
                      </a:r>
                      <a:r>
                        <a:rPr lang="en-US" sz="1600" dirty="0"/>
                        <a:t>' strategy to hire the </a:t>
                      </a:r>
                      <a:r>
                        <a:rPr lang="en-US" sz="1600" dirty="0">
                          <a:solidFill>
                            <a:srgbClr val="00B050"/>
                          </a:solidFill>
                        </a:rPr>
                        <a:t>best</a:t>
                      </a:r>
                      <a:r>
                        <a:rPr lang="en-US" sz="1600" dirty="0"/>
                        <a:t> employees</a:t>
                      </a:r>
                    </a:p>
                  </a:txBody>
                  <a:tcPr/>
                </a:tc>
                <a:tc>
                  <a:txBody>
                    <a:bodyPr/>
                    <a:lstStyle/>
                    <a:p>
                      <a:r>
                        <a:rPr lang="en-US" sz="1600" dirty="0"/>
                        <a:t>0.7184</a:t>
                      </a:r>
                    </a:p>
                  </a:txBody>
                  <a:tcPr/>
                </a:tc>
                <a:tc>
                  <a:txBody>
                    <a:bodyPr/>
                    <a:lstStyle/>
                    <a:p>
                      <a:r>
                        <a:rPr lang="en-US" sz="1600" dirty="0"/>
                        <a:t>0.0</a:t>
                      </a:r>
                    </a:p>
                  </a:txBody>
                  <a:tcPr/>
                </a:tc>
                <a:tc>
                  <a:txBody>
                    <a:bodyPr/>
                    <a:lstStyle/>
                    <a:p>
                      <a:r>
                        <a:rPr lang="en-US" sz="1600" dirty="0"/>
                        <a:t>0.667</a:t>
                      </a:r>
                    </a:p>
                  </a:txBody>
                  <a:tcPr/>
                </a:tc>
                <a:tc>
                  <a:txBody>
                    <a:bodyPr/>
                    <a:lstStyle/>
                    <a:p>
                      <a:r>
                        <a:rPr lang="en-US" sz="1600" dirty="0"/>
                        <a:t>0.333</a:t>
                      </a:r>
                    </a:p>
                  </a:txBody>
                  <a:tcPr/>
                </a:tc>
                <a:extLst>
                  <a:ext uri="{0D108BD9-81ED-4DB2-BD59-A6C34878D82A}">
                    <a16:rowId xmlns:a16="http://schemas.microsoft.com/office/drawing/2014/main" val="3690381637"/>
                  </a:ext>
                </a:extLst>
              </a:tr>
              <a:tr h="370840">
                <a:tc>
                  <a:txBody>
                    <a:bodyPr/>
                    <a:lstStyle/>
                    <a:p>
                      <a:r>
                        <a:rPr lang="en-US" sz="1600" b="0" i="0" kern="1200" dirty="0">
                          <a:solidFill>
                            <a:schemeClr val="dk1"/>
                          </a:solidFill>
                          <a:effectLst/>
                          <a:latin typeface="+mn-lt"/>
                          <a:ea typeface="+mn-ea"/>
                          <a:cs typeface="+mn-cs"/>
                        </a:rPr>
                        <a:t>If you invested $1,000 in Google 10 years ago, here’s how much you’d have now</a:t>
                      </a:r>
                      <a:endParaRPr lang="en-US" sz="1600" dirty="0"/>
                    </a:p>
                  </a:txBody>
                  <a:tcPr/>
                </a:tc>
                <a:tc>
                  <a:txBody>
                    <a:bodyPr/>
                    <a:lstStyle/>
                    <a:p>
                      <a:r>
                        <a:rPr lang="en-US" sz="1600" dirty="0"/>
                        <a:t>0.0</a:t>
                      </a:r>
                    </a:p>
                  </a:txBody>
                  <a:tcPr/>
                </a:tc>
                <a:tc>
                  <a:txBody>
                    <a:bodyPr/>
                    <a:lstStyle/>
                    <a:p>
                      <a:r>
                        <a:rPr lang="en-US" sz="1600" b="0" dirty="0"/>
                        <a:t>0.0</a:t>
                      </a:r>
                    </a:p>
                  </a:txBody>
                  <a:tcPr/>
                </a:tc>
                <a:tc>
                  <a:txBody>
                    <a:bodyPr/>
                    <a:lstStyle/>
                    <a:p>
                      <a:r>
                        <a:rPr lang="en-US" sz="1600" dirty="0"/>
                        <a:t>1.0</a:t>
                      </a:r>
                    </a:p>
                  </a:txBody>
                  <a:tcPr/>
                </a:tc>
                <a:tc>
                  <a:txBody>
                    <a:bodyPr/>
                    <a:lstStyle/>
                    <a:p>
                      <a:r>
                        <a:rPr lang="en-US" sz="1600" dirty="0"/>
                        <a:t>0.0</a:t>
                      </a:r>
                    </a:p>
                  </a:txBody>
                  <a:tcPr/>
                </a:tc>
                <a:extLst>
                  <a:ext uri="{0D108BD9-81ED-4DB2-BD59-A6C34878D82A}">
                    <a16:rowId xmlns:a16="http://schemas.microsoft.com/office/drawing/2014/main" val="2929445575"/>
                  </a:ext>
                </a:extLst>
              </a:tr>
              <a:tr h="370840">
                <a:tc>
                  <a:txBody>
                    <a:bodyPr/>
                    <a:lstStyle/>
                    <a:p>
                      <a:r>
                        <a:rPr lang="en-US" sz="1600" b="0" i="0" kern="1200" dirty="0">
                          <a:solidFill>
                            <a:schemeClr val="dk1"/>
                          </a:solidFill>
                          <a:effectLst/>
                          <a:latin typeface="+mn-lt"/>
                          <a:ea typeface="+mn-ea"/>
                          <a:cs typeface="+mn-cs"/>
                        </a:rPr>
                        <a:t>When It Comes to Gorillas, Google Photos Remains </a:t>
                      </a:r>
                      <a:r>
                        <a:rPr lang="en-US" sz="1600" b="0" i="0" kern="1200" dirty="0">
                          <a:solidFill>
                            <a:srgbClr val="FF0000"/>
                          </a:solidFill>
                          <a:effectLst/>
                          <a:latin typeface="+mn-lt"/>
                          <a:ea typeface="+mn-ea"/>
                          <a:cs typeface="+mn-cs"/>
                        </a:rPr>
                        <a:t>Blind</a:t>
                      </a:r>
                      <a:endParaRPr lang="en-US" sz="1600" dirty="0">
                        <a:solidFill>
                          <a:srgbClr val="FF0000"/>
                        </a:solidFill>
                      </a:endParaRPr>
                    </a:p>
                  </a:txBody>
                  <a:tcPr/>
                </a:tc>
                <a:tc>
                  <a:txBody>
                    <a:bodyPr/>
                    <a:lstStyle/>
                    <a:p>
                      <a:r>
                        <a:rPr lang="en-US" sz="1600" dirty="0"/>
                        <a:t>-0.4019</a:t>
                      </a:r>
                    </a:p>
                  </a:txBody>
                  <a:tcPr/>
                </a:tc>
                <a:tc>
                  <a:txBody>
                    <a:bodyPr/>
                    <a:lstStyle/>
                    <a:p>
                      <a:r>
                        <a:rPr lang="en-US" sz="1600" dirty="0"/>
                        <a:t>0.231</a:t>
                      </a:r>
                    </a:p>
                  </a:txBody>
                  <a:tcPr/>
                </a:tc>
                <a:tc>
                  <a:txBody>
                    <a:bodyPr/>
                    <a:lstStyle/>
                    <a:p>
                      <a:r>
                        <a:rPr lang="en-US" sz="1600" dirty="0"/>
                        <a:t>0.769</a:t>
                      </a:r>
                    </a:p>
                  </a:txBody>
                  <a:tcPr/>
                </a:tc>
                <a:tc>
                  <a:txBody>
                    <a:bodyPr/>
                    <a:lstStyle/>
                    <a:p>
                      <a:r>
                        <a:rPr lang="en-US" sz="1600" dirty="0"/>
                        <a:t>0.0</a:t>
                      </a:r>
                    </a:p>
                  </a:txBody>
                  <a:tcPr/>
                </a:tc>
                <a:extLst>
                  <a:ext uri="{0D108BD9-81ED-4DB2-BD59-A6C34878D82A}">
                    <a16:rowId xmlns:a16="http://schemas.microsoft.com/office/drawing/2014/main" val="784342789"/>
                  </a:ext>
                </a:extLst>
              </a:tr>
              <a:tr h="370840">
                <a:tc>
                  <a:txBody>
                    <a:bodyPr/>
                    <a:lstStyle/>
                    <a:p>
                      <a:r>
                        <a:rPr lang="en-US" sz="1600" b="0" i="0" kern="1200" dirty="0">
                          <a:solidFill>
                            <a:schemeClr val="dk1"/>
                          </a:solidFill>
                          <a:effectLst/>
                          <a:latin typeface="+mn-lt"/>
                          <a:ea typeface="+mn-ea"/>
                          <a:cs typeface="+mn-cs"/>
                        </a:rPr>
                        <a:t>Changing Country Codes With Google</a:t>
                      </a:r>
                      <a:endParaRPr lang="en-US" sz="1600" dirty="0"/>
                    </a:p>
                  </a:txBody>
                  <a:tcPr/>
                </a:tc>
                <a:tc>
                  <a:txBody>
                    <a:bodyPr/>
                    <a:lstStyle/>
                    <a:p>
                      <a:r>
                        <a:rPr lang="en-US" sz="1600" dirty="0"/>
                        <a:t>0.0</a:t>
                      </a:r>
                    </a:p>
                  </a:txBody>
                  <a:tcPr/>
                </a:tc>
                <a:tc>
                  <a:txBody>
                    <a:bodyPr/>
                    <a:lstStyle/>
                    <a:p>
                      <a:r>
                        <a:rPr lang="en-US" sz="1600" dirty="0"/>
                        <a:t>0.0</a:t>
                      </a:r>
                    </a:p>
                  </a:txBody>
                  <a:tcPr/>
                </a:tc>
                <a:tc>
                  <a:txBody>
                    <a:bodyPr/>
                    <a:lstStyle/>
                    <a:p>
                      <a:r>
                        <a:rPr lang="en-US" sz="1600" dirty="0"/>
                        <a:t>1.0</a:t>
                      </a:r>
                    </a:p>
                  </a:txBody>
                  <a:tcPr/>
                </a:tc>
                <a:tc>
                  <a:txBody>
                    <a:bodyPr/>
                    <a:lstStyle/>
                    <a:p>
                      <a:r>
                        <a:rPr lang="en-US" sz="1600" dirty="0"/>
                        <a:t>0.0</a:t>
                      </a:r>
                    </a:p>
                  </a:txBody>
                  <a:tcPr/>
                </a:tc>
                <a:extLst>
                  <a:ext uri="{0D108BD9-81ED-4DB2-BD59-A6C34878D82A}">
                    <a16:rowId xmlns:a16="http://schemas.microsoft.com/office/drawing/2014/main" val="3205774027"/>
                  </a:ext>
                </a:extLst>
              </a:tr>
            </a:tbl>
          </a:graphicData>
        </a:graphic>
      </p:graphicFrame>
    </p:spTree>
    <p:extLst>
      <p:ext uri="{BB962C8B-B14F-4D97-AF65-F5344CB8AC3E}">
        <p14:creationId xmlns:p14="http://schemas.microsoft.com/office/powerpoint/2010/main" val="1987913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684029" y="1387707"/>
            <a:ext cx="6179456" cy="945534"/>
            <a:chOff x="0" y="0"/>
            <a:chExt cx="812800" cy="812800"/>
          </a:xfrm>
        </p:grpSpPr>
        <p:sp>
          <p:nvSpPr>
            <p:cNvPr id="11" name="Freeform 11"/>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2" name="TextBox 12"/>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154" name="Group 153">
            <a:extLst>
              <a:ext uri="{FF2B5EF4-FFF2-40B4-BE49-F238E27FC236}">
                <a16:creationId xmlns:a16="http://schemas.microsoft.com/office/drawing/2014/main" id="{E5F8A1B7-797E-90E3-4134-0D76E0DD6947}"/>
              </a:ext>
            </a:extLst>
          </p:cNvPr>
          <p:cNvGrpSpPr>
            <a:grpSpLocks noGrp="1" noUngrp="1" noRot="1" noMove="1" noResize="1"/>
          </p:cNvGrpSpPr>
          <p:nvPr/>
        </p:nvGrpSpPr>
        <p:grpSpPr>
          <a:xfrm>
            <a:off x="-2089146" y="-3026310"/>
            <a:ext cx="16921369" cy="11619101"/>
            <a:chOff x="-2089146" y="-3026310"/>
            <a:chExt cx="16921369" cy="11619101"/>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8" name="Freeform 8"/>
            <p:cNvSpPr>
              <a:spLocks noGrp="1" noRot="1" noMove="1" noResize="1" noEditPoints="1" noAdjustHandles="1" noChangeArrowheads="1" noChangeShapeType="1"/>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a:spLocks noGrp="1" noRot="1" noMove="1" noResize="1" noEditPoints="1" noAdjustHandles="1" noChangeArrowheads="1" noChangeShapeType="1"/>
            </p:cNvSpPr>
            <p:nvPr/>
          </p:nvSpPr>
          <p:spPr>
            <a:xfrm>
              <a:off x="11506200" y="-6858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4" name="Freeform 124"/>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5" name="Freeform 125"/>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126" name="TextBox 126"/>
          <p:cNvSpPr txBox="1"/>
          <p:nvPr/>
        </p:nvSpPr>
        <p:spPr>
          <a:xfrm>
            <a:off x="6415211" y="637271"/>
            <a:ext cx="4727731" cy="396904"/>
          </a:xfrm>
          <a:prstGeom prst="rect">
            <a:avLst/>
          </a:prstGeom>
        </p:spPr>
        <p:txBody>
          <a:bodyPr lIns="0" tIns="0" rIns="0" bIns="0" rtlCol="0" anchor="t">
            <a:spAutoFit/>
          </a:bodyPr>
          <a:lstStyle/>
          <a:p>
            <a:pPr>
              <a:lnSpc>
                <a:spcPts val="2987"/>
              </a:lnSpc>
            </a:pPr>
            <a:r>
              <a:rPr lang="en-US" sz="3200" b="1" dirty="0">
                <a:solidFill>
                  <a:srgbClr val="121A5D"/>
                </a:solidFill>
                <a:latin typeface="Canva Sans 1 Bold"/>
              </a:rPr>
              <a:t>Sentiment Analysis</a:t>
            </a:r>
          </a:p>
        </p:txBody>
      </p:sp>
      <p:sp>
        <p:nvSpPr>
          <p:cNvPr id="129" name="TextBox 129"/>
          <p:cNvSpPr txBox="1"/>
          <p:nvPr/>
        </p:nvSpPr>
        <p:spPr>
          <a:xfrm>
            <a:off x="932162" y="1617226"/>
            <a:ext cx="6731381" cy="492443"/>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solidFill>
                  <a:srgbClr val="121A5D"/>
                </a:solidFill>
                <a:latin typeface="Canva Sans 1"/>
              </a:rPr>
              <a:t>Distribution of sentiment analysis score for each Ticker</a:t>
            </a:r>
          </a:p>
          <a:p>
            <a:pPr marL="285750" indent="-285750">
              <a:buFont typeface="Arial" panose="020B0604020202020204" pitchFamily="34" charset="0"/>
              <a:buChar char="•"/>
            </a:pPr>
            <a:r>
              <a:rPr lang="en-US" sz="1600" dirty="0">
                <a:solidFill>
                  <a:srgbClr val="121A5D"/>
                </a:solidFill>
                <a:latin typeface="Canva Sans 1"/>
              </a:rPr>
              <a:t>Additional covariate is volume, the number of articles per day</a:t>
            </a:r>
          </a:p>
        </p:txBody>
      </p:sp>
      <p:pic>
        <p:nvPicPr>
          <p:cNvPr id="156" name="Picture 155" descr="A graph of different colored lines&#10;&#10;Description automatically generated">
            <a:extLst>
              <a:ext uri="{FF2B5EF4-FFF2-40B4-BE49-F238E27FC236}">
                <a16:creationId xmlns:a16="http://schemas.microsoft.com/office/drawing/2014/main" id="{F4C1687D-5C9B-7521-28DB-AD270686AC6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37791" y="2507914"/>
            <a:ext cx="8888254" cy="3712815"/>
          </a:xfrm>
          <a:prstGeom prst="rect">
            <a:avLst/>
          </a:prstGeom>
        </p:spPr>
      </p:pic>
    </p:spTree>
    <p:extLst>
      <p:ext uri="{BB962C8B-B14F-4D97-AF65-F5344CB8AC3E}">
        <p14:creationId xmlns:p14="http://schemas.microsoft.com/office/powerpoint/2010/main" val="2190685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515450" y="520239"/>
            <a:ext cx="5729410" cy="5178812"/>
            <a:chOff x="0" y="0"/>
            <a:chExt cx="812800" cy="812800"/>
          </a:xfrm>
        </p:grpSpPr>
        <p:sp>
          <p:nvSpPr>
            <p:cNvPr id="11" name="Freeform 11"/>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2" name="TextBox 12"/>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13" name="Group 13"/>
          <p:cNvGrpSpPr/>
          <p:nvPr/>
        </p:nvGrpSpPr>
        <p:grpSpPr>
          <a:xfrm>
            <a:off x="6510214" y="1149284"/>
            <a:ext cx="4576536" cy="1485439"/>
            <a:chOff x="0" y="0"/>
            <a:chExt cx="812800" cy="812800"/>
          </a:xfrm>
        </p:grpSpPr>
        <p:sp>
          <p:nvSpPr>
            <p:cNvPr id="14" name="Freeform 14"/>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5" name="TextBox 15"/>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16" name="Group 16"/>
          <p:cNvGrpSpPr/>
          <p:nvPr/>
        </p:nvGrpSpPr>
        <p:grpSpPr>
          <a:xfrm>
            <a:off x="13246885" y="3244014"/>
            <a:ext cx="2236043" cy="2236043"/>
            <a:chOff x="0" y="0"/>
            <a:chExt cx="812800" cy="812800"/>
          </a:xfrm>
        </p:grpSpPr>
        <p:sp>
          <p:nvSpPr>
            <p:cNvPr id="17" name="Freeform 17"/>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8" name="TextBox 18"/>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20" name="Freeform 20"/>
          <p:cNvSpPr/>
          <p:nvPr/>
        </p:nvSpPr>
        <p:spPr>
          <a:xfrm>
            <a:off x="14572765" y="5966339"/>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3">
              <a:alphaModFix amt="7999"/>
            </a:blip>
            <a:stretch>
              <a:fillRect/>
            </a:stretch>
          </a:blipFill>
        </p:spPr>
      </p:sp>
      <p:grpSp>
        <p:nvGrpSpPr>
          <p:cNvPr id="21" name="Group 21"/>
          <p:cNvGrpSpPr/>
          <p:nvPr/>
        </p:nvGrpSpPr>
        <p:grpSpPr>
          <a:xfrm>
            <a:off x="13246885" y="5896206"/>
            <a:ext cx="2236043" cy="2236043"/>
            <a:chOff x="0" y="0"/>
            <a:chExt cx="812800" cy="812800"/>
          </a:xfrm>
        </p:grpSpPr>
        <p:sp>
          <p:nvSpPr>
            <p:cNvPr id="22" name="Freeform 22"/>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717EEE"/>
            </a:solidFill>
          </p:spPr>
        </p:sp>
        <p:sp>
          <p:nvSpPr>
            <p:cNvPr id="23" name="TextBox 23"/>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96" name="Group 96"/>
          <p:cNvGrpSpPr/>
          <p:nvPr/>
        </p:nvGrpSpPr>
        <p:grpSpPr>
          <a:xfrm>
            <a:off x="791503" y="783991"/>
            <a:ext cx="527019" cy="520821"/>
            <a:chOff x="0" y="0"/>
            <a:chExt cx="1054037" cy="1041642"/>
          </a:xfrm>
        </p:grpSpPr>
        <p:grpSp>
          <p:nvGrpSpPr>
            <p:cNvPr id="97" name="Group 97"/>
            <p:cNvGrpSpPr/>
            <p:nvPr/>
          </p:nvGrpSpPr>
          <p:grpSpPr>
            <a:xfrm>
              <a:off x="60613" y="0"/>
              <a:ext cx="932812" cy="93281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99" name="TextBox 9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0" name="Group 100"/>
            <p:cNvGrpSpPr/>
            <p:nvPr/>
          </p:nvGrpSpPr>
          <p:grpSpPr>
            <a:xfrm rot="-10800000">
              <a:off x="0" y="303223"/>
              <a:ext cx="1054037" cy="738419"/>
              <a:chOff x="0" y="0"/>
              <a:chExt cx="812800" cy="569418"/>
            </a:xfrm>
          </p:grpSpPr>
          <p:sp>
            <p:nvSpPr>
              <p:cNvPr id="101" name="Freeform 101"/>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102" name="TextBox 102"/>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grpSp>
        <p:nvGrpSpPr>
          <p:cNvPr id="103" name="Group 103"/>
          <p:cNvGrpSpPr/>
          <p:nvPr/>
        </p:nvGrpSpPr>
        <p:grpSpPr>
          <a:xfrm>
            <a:off x="13501862" y="3431826"/>
            <a:ext cx="508560" cy="672699"/>
            <a:chOff x="0" y="0"/>
            <a:chExt cx="1017120" cy="1345399"/>
          </a:xfrm>
        </p:grpSpPr>
        <p:grpSp>
          <p:nvGrpSpPr>
            <p:cNvPr id="104" name="Group 104"/>
            <p:cNvGrpSpPr/>
            <p:nvPr/>
          </p:nvGrpSpPr>
          <p:grpSpPr>
            <a:xfrm>
              <a:off x="42154" y="0"/>
              <a:ext cx="932812" cy="932812"/>
              <a:chOff x="0" y="0"/>
              <a:chExt cx="812800" cy="812800"/>
            </a:xfrm>
          </p:grpSpPr>
          <p:sp>
            <p:nvSpPr>
              <p:cNvPr id="105" name="Freeform 105"/>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106" name="TextBox 10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7" name="Group 107"/>
            <p:cNvGrpSpPr/>
            <p:nvPr/>
          </p:nvGrpSpPr>
          <p:grpSpPr>
            <a:xfrm>
              <a:off x="0" y="328279"/>
              <a:ext cx="1017120" cy="1017120"/>
              <a:chOff x="0" y="0"/>
              <a:chExt cx="812800" cy="812800"/>
            </a:xfrm>
          </p:grpSpPr>
          <p:sp>
            <p:nvSpPr>
              <p:cNvPr id="108" name="Freeform 108"/>
              <p:cNvSpPr/>
              <p:nvPr/>
            </p:nvSpPr>
            <p:spPr>
              <a:xfrm>
                <a:off x="16065"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109" name="TextBox 109"/>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nvGrpSpPr>
          <p:cNvPr id="110" name="Group 110"/>
          <p:cNvGrpSpPr/>
          <p:nvPr/>
        </p:nvGrpSpPr>
        <p:grpSpPr>
          <a:xfrm>
            <a:off x="6786267" y="1338365"/>
            <a:ext cx="512226" cy="550290"/>
            <a:chOff x="0" y="0"/>
            <a:chExt cx="1054037" cy="1100580"/>
          </a:xfrm>
        </p:grpSpPr>
        <p:grpSp>
          <p:nvGrpSpPr>
            <p:cNvPr id="111" name="Group 111"/>
            <p:cNvGrpSpPr/>
            <p:nvPr/>
          </p:nvGrpSpPr>
          <p:grpSpPr>
            <a:xfrm rot="-10800000">
              <a:off x="0" y="362161"/>
              <a:ext cx="1054037" cy="738419"/>
              <a:chOff x="0" y="0"/>
              <a:chExt cx="812800" cy="569418"/>
            </a:xfrm>
          </p:grpSpPr>
          <p:sp>
            <p:nvSpPr>
              <p:cNvPr id="112" name="Freeform 112"/>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solidFill>
            </p:spPr>
          </p:sp>
          <p:sp>
            <p:nvSpPr>
              <p:cNvPr id="113" name="TextBox 113"/>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nvGrpSpPr>
            <p:cNvPr id="114" name="Group 114"/>
            <p:cNvGrpSpPr/>
            <p:nvPr/>
          </p:nvGrpSpPr>
          <p:grpSpPr>
            <a:xfrm>
              <a:off x="125675" y="0"/>
              <a:ext cx="802687" cy="934035"/>
              <a:chOff x="0" y="0"/>
              <a:chExt cx="698500" cy="812800"/>
            </a:xfrm>
          </p:grpSpPr>
          <p:sp>
            <p:nvSpPr>
              <p:cNvPr id="115" name="Freeform 115"/>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BB54">
                  <a:alpha val="74902"/>
                </a:srgbClr>
              </a:solidFill>
            </p:spPr>
          </p:sp>
          <p:sp>
            <p:nvSpPr>
              <p:cNvPr id="116" name="TextBox 116"/>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117" name="Group 117"/>
          <p:cNvGrpSpPr/>
          <p:nvPr/>
        </p:nvGrpSpPr>
        <p:grpSpPr>
          <a:xfrm>
            <a:off x="13522939" y="6085286"/>
            <a:ext cx="550913" cy="566003"/>
            <a:chOff x="0" y="0"/>
            <a:chExt cx="1101825" cy="1132006"/>
          </a:xfrm>
        </p:grpSpPr>
        <p:grpSp>
          <p:nvGrpSpPr>
            <p:cNvPr id="118" name="Group 118"/>
            <p:cNvGrpSpPr/>
            <p:nvPr/>
          </p:nvGrpSpPr>
          <p:grpSpPr>
            <a:xfrm>
              <a:off x="0" y="197970"/>
              <a:ext cx="802687" cy="934035"/>
              <a:chOff x="0" y="0"/>
              <a:chExt cx="698500" cy="812800"/>
            </a:xfrm>
          </p:grpSpPr>
          <p:sp>
            <p:nvSpPr>
              <p:cNvPr id="119" name="Freeform 119"/>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FFFF"/>
              </a:solidFill>
            </p:spPr>
          </p:sp>
          <p:sp>
            <p:nvSpPr>
              <p:cNvPr id="120" name="TextBox 120"/>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nvGrpSpPr>
            <p:cNvPr id="121" name="Group 121"/>
            <p:cNvGrpSpPr/>
            <p:nvPr/>
          </p:nvGrpSpPr>
          <p:grpSpPr>
            <a:xfrm>
              <a:off x="299138" y="0"/>
              <a:ext cx="802687" cy="934035"/>
              <a:chOff x="0" y="0"/>
              <a:chExt cx="698500" cy="812800"/>
            </a:xfrm>
          </p:grpSpPr>
          <p:sp>
            <p:nvSpPr>
              <p:cNvPr id="122" name="Freeform 122"/>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7784">
                  <a:alpha val="74902"/>
                </a:srgbClr>
              </a:solidFill>
            </p:spPr>
          </p:sp>
          <p:sp>
            <p:nvSpPr>
              <p:cNvPr id="123" name="TextBox 123"/>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154" name="Group 153">
            <a:extLst>
              <a:ext uri="{FF2B5EF4-FFF2-40B4-BE49-F238E27FC236}">
                <a16:creationId xmlns:a16="http://schemas.microsoft.com/office/drawing/2014/main" id="{E5F8A1B7-797E-90E3-4134-0D76E0DD6947}"/>
              </a:ext>
            </a:extLst>
          </p:cNvPr>
          <p:cNvGrpSpPr>
            <a:grpSpLocks noGrp="1" noUngrp="1" noRot="1" noMove="1" noResize="1"/>
          </p:cNvGrpSpPr>
          <p:nvPr/>
        </p:nvGrpSpPr>
        <p:grpSpPr>
          <a:xfrm>
            <a:off x="-2089146" y="-3026310"/>
            <a:ext cx="16921369" cy="11619101"/>
            <a:chOff x="-2089146" y="-3026310"/>
            <a:chExt cx="16921369" cy="11619101"/>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sp>
          <p:nvSpPr>
            <p:cNvPr id="8" name="Freeform 8"/>
            <p:cNvSpPr>
              <a:spLocks noGrp="1" noRot="1" noMove="1" noResize="1" noEditPoints="1" noAdjustHandles="1" noChangeArrowheads="1" noChangeShapeType="1"/>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a:spLocks noGrp="1" noRot="1" noMove="1" noResize="1" noEditPoints="1" noAdjustHandles="1" noChangeArrowheads="1" noChangeShapeType="1"/>
            </p:cNvSpPr>
            <p:nvPr/>
          </p:nvSpPr>
          <p:spPr>
            <a:xfrm>
              <a:off x="11506200" y="-6858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4" name="Freeform 124"/>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5" name="Freeform 125"/>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sp>
        <p:nvSpPr>
          <p:cNvPr id="126" name="TextBox 126"/>
          <p:cNvSpPr txBox="1"/>
          <p:nvPr/>
        </p:nvSpPr>
        <p:spPr>
          <a:xfrm>
            <a:off x="6783139" y="612091"/>
            <a:ext cx="4727731" cy="396904"/>
          </a:xfrm>
          <a:prstGeom prst="rect">
            <a:avLst/>
          </a:prstGeom>
        </p:spPr>
        <p:txBody>
          <a:bodyPr lIns="0" tIns="0" rIns="0" bIns="0" rtlCol="0" anchor="t">
            <a:spAutoFit/>
          </a:bodyPr>
          <a:lstStyle/>
          <a:p>
            <a:pPr>
              <a:lnSpc>
                <a:spcPts val="2987"/>
              </a:lnSpc>
            </a:pPr>
            <a:r>
              <a:rPr lang="en-US" sz="3200" b="1" dirty="0" err="1">
                <a:solidFill>
                  <a:srgbClr val="121A5D"/>
                </a:solidFill>
                <a:latin typeface="Canva Sans 1 Bold"/>
              </a:rPr>
              <a:t>Fama</a:t>
            </a:r>
            <a:r>
              <a:rPr lang="en-US" sz="3200" b="1" dirty="0">
                <a:solidFill>
                  <a:srgbClr val="121A5D"/>
                </a:solidFill>
                <a:latin typeface="Canva Sans 1 Bold"/>
              </a:rPr>
              <a:t>-French 5 Factors</a:t>
            </a:r>
          </a:p>
        </p:txBody>
      </p:sp>
      <p:sp>
        <p:nvSpPr>
          <p:cNvPr id="130" name="TextBox 130"/>
          <p:cNvSpPr txBox="1"/>
          <p:nvPr/>
        </p:nvSpPr>
        <p:spPr>
          <a:xfrm>
            <a:off x="6786267" y="2022967"/>
            <a:ext cx="4303491" cy="492443"/>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solidFill>
                  <a:srgbClr val="121A5D"/>
                </a:solidFill>
                <a:latin typeface="Canva Sans 1 Bold"/>
              </a:rPr>
              <a:t>Employed a rolling linear regression approach over a 100-trading-day period.</a:t>
            </a:r>
          </a:p>
        </p:txBody>
      </p:sp>
      <p:sp>
        <p:nvSpPr>
          <p:cNvPr id="132" name="TextBox 132"/>
          <p:cNvSpPr txBox="1"/>
          <p:nvPr/>
        </p:nvSpPr>
        <p:spPr>
          <a:xfrm>
            <a:off x="13522939" y="4237874"/>
            <a:ext cx="1572501" cy="18037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Professional Subscription</a:t>
            </a:r>
          </a:p>
        </p:txBody>
      </p:sp>
      <p:sp>
        <p:nvSpPr>
          <p:cNvPr id="133" name="TextBox 133"/>
          <p:cNvSpPr txBox="1"/>
          <p:nvPr/>
        </p:nvSpPr>
        <p:spPr>
          <a:xfrm>
            <a:off x="13522939" y="4712075"/>
            <a:ext cx="163802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sp>
        <p:nvSpPr>
          <p:cNvPr id="134" name="TextBox 134"/>
          <p:cNvSpPr txBox="1"/>
          <p:nvPr/>
        </p:nvSpPr>
        <p:spPr>
          <a:xfrm>
            <a:off x="852956" y="1615964"/>
            <a:ext cx="5199018" cy="215444"/>
          </a:xfrm>
          <a:prstGeom prst="rect">
            <a:avLst/>
          </a:prstGeom>
        </p:spPr>
        <p:txBody>
          <a:bodyPr wrap="square" lIns="0" tIns="0" rIns="0" bIns="0" rtlCol="0" anchor="t">
            <a:spAutoFit/>
          </a:bodyPr>
          <a:lstStyle/>
          <a:p>
            <a:pPr algn="just"/>
            <a:r>
              <a:rPr lang="el-GR" sz="1400" b="0" i="0" u="none" strike="noStrike" baseline="0" dirty="0">
                <a:solidFill>
                  <a:srgbClr val="121A5D"/>
                </a:solidFill>
                <a:latin typeface="CambriaMath"/>
              </a:rPr>
              <a:t>𝑅𝑓𝑡 − 𝑅𝐹𝑡 = β0 + β1𝑀𝐾𝑇 + β2𝑆𝑀𝐵 + β3𝐻𝑀𝐿 + β4 𝑅𝑀𝑊 + β5 𝐶𝑀𝐴 + ε</a:t>
            </a:r>
            <a:endParaRPr lang="en-US" sz="1200" dirty="0">
              <a:solidFill>
                <a:srgbClr val="121A5D"/>
              </a:solidFill>
              <a:latin typeface="Canva Sans 1"/>
            </a:endParaRPr>
          </a:p>
        </p:txBody>
      </p:sp>
      <p:sp>
        <p:nvSpPr>
          <p:cNvPr id="135" name="TextBox 135"/>
          <p:cNvSpPr txBox="1"/>
          <p:nvPr/>
        </p:nvSpPr>
        <p:spPr>
          <a:xfrm>
            <a:off x="13522939" y="6785602"/>
            <a:ext cx="1442490" cy="180370"/>
          </a:xfrm>
          <a:prstGeom prst="rect">
            <a:avLst/>
          </a:prstGeom>
        </p:spPr>
        <p:txBody>
          <a:bodyPr lIns="0" tIns="0" rIns="0" bIns="0" rtlCol="0" anchor="t">
            <a:spAutoFit/>
          </a:bodyPr>
          <a:lstStyle/>
          <a:p>
            <a:pPr>
              <a:lnSpc>
                <a:spcPts val="1493"/>
              </a:lnSpc>
            </a:pPr>
            <a:r>
              <a:rPr lang="en-US" sz="1067">
                <a:solidFill>
                  <a:srgbClr val="FFFFFF"/>
                </a:solidFill>
                <a:latin typeface="Canva Sans 1 Bold"/>
              </a:rPr>
              <a:t>Business Corporate</a:t>
            </a:r>
          </a:p>
        </p:txBody>
      </p:sp>
      <p:sp>
        <p:nvSpPr>
          <p:cNvPr id="136" name="TextBox 136"/>
          <p:cNvSpPr txBox="1"/>
          <p:nvPr/>
        </p:nvSpPr>
        <p:spPr>
          <a:xfrm>
            <a:off x="13522939" y="7076009"/>
            <a:ext cx="1638023" cy="415050"/>
          </a:xfrm>
          <a:prstGeom prst="rect">
            <a:avLst/>
          </a:prstGeom>
        </p:spPr>
        <p:txBody>
          <a:bodyPr lIns="0" tIns="0" rIns="0" bIns="0" rtlCol="0" anchor="t">
            <a:spAutoFit/>
          </a:bodyPr>
          <a:lstStyle/>
          <a:p>
            <a:pPr>
              <a:lnSpc>
                <a:spcPts val="1119"/>
              </a:lnSpc>
            </a:pPr>
            <a:r>
              <a:rPr lang="en-US" sz="800">
                <a:solidFill>
                  <a:srgbClr val="FFFFFF"/>
                </a:solidFill>
                <a:latin typeface="Canva Sans 1"/>
              </a:rPr>
              <a:t>Lorem ipsum dolor sit amet, consectetur adipiscing elit, sed do eiusmod tempor</a:t>
            </a:r>
          </a:p>
        </p:txBody>
      </p:sp>
      <p:sp>
        <p:nvSpPr>
          <p:cNvPr id="155" name="TextBox 129">
            <a:extLst>
              <a:ext uri="{FF2B5EF4-FFF2-40B4-BE49-F238E27FC236}">
                <a16:creationId xmlns:a16="http://schemas.microsoft.com/office/drawing/2014/main" id="{4A52E2FF-59D9-EA03-155E-61D86C1B5FFC}"/>
              </a:ext>
            </a:extLst>
          </p:cNvPr>
          <p:cNvSpPr txBox="1"/>
          <p:nvPr/>
        </p:nvSpPr>
        <p:spPr>
          <a:xfrm>
            <a:off x="1447247" y="762773"/>
            <a:ext cx="4552155" cy="4678204"/>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solidFill>
                  <a:srgbClr val="121A5D"/>
                </a:solidFill>
                <a:latin typeface="Canva Sans 1"/>
              </a:rPr>
              <a:t>The </a:t>
            </a:r>
            <a:r>
              <a:rPr lang="en-US" sz="1600" dirty="0" err="1">
                <a:solidFill>
                  <a:srgbClr val="121A5D"/>
                </a:solidFill>
                <a:latin typeface="Canva Sans 1"/>
              </a:rPr>
              <a:t>Fama</a:t>
            </a:r>
            <a:r>
              <a:rPr lang="en-US" sz="1600" dirty="0">
                <a:solidFill>
                  <a:srgbClr val="121A5D"/>
                </a:solidFill>
                <a:latin typeface="Canva Sans 1"/>
              </a:rPr>
              <a:t>–French three-factor model is a statistical model designed in 1992 by Eugene </a:t>
            </a:r>
            <a:r>
              <a:rPr lang="en-US" sz="1600" dirty="0" err="1">
                <a:solidFill>
                  <a:srgbClr val="121A5D"/>
                </a:solidFill>
                <a:latin typeface="Canva Sans 1"/>
              </a:rPr>
              <a:t>Fama</a:t>
            </a:r>
            <a:r>
              <a:rPr lang="en-US" sz="1600" dirty="0">
                <a:solidFill>
                  <a:srgbClr val="121A5D"/>
                </a:solidFill>
                <a:latin typeface="Canva Sans 1"/>
              </a:rPr>
              <a:t> and Kenneth French to describe stock returns.</a:t>
            </a:r>
          </a:p>
          <a:p>
            <a:pPr marL="285750" indent="-285750">
              <a:buFont typeface="Arial" panose="020B0604020202020204" pitchFamily="34" charset="0"/>
              <a:buChar char="•"/>
            </a:pPr>
            <a:endParaRPr lang="en-US" sz="1600" dirty="0">
              <a:solidFill>
                <a:srgbClr val="121A5D"/>
              </a:solidFill>
              <a:latin typeface="Canva Sans 1 Bold"/>
            </a:endParaRPr>
          </a:p>
          <a:p>
            <a:pPr marL="285750" indent="-285750">
              <a:buFont typeface="Arial" panose="020B0604020202020204" pitchFamily="34" charset="0"/>
              <a:buChar char="•"/>
            </a:pPr>
            <a:endParaRPr lang="en-US" sz="1600" dirty="0">
              <a:solidFill>
                <a:srgbClr val="121A5D"/>
              </a:solidFill>
              <a:latin typeface="Canva Sans 1 Bold"/>
            </a:endParaRPr>
          </a:p>
          <a:p>
            <a:pPr marL="285750" indent="-285750">
              <a:buFont typeface="Arial" panose="020B0604020202020204" pitchFamily="34" charset="0"/>
              <a:buChar char="•"/>
            </a:pPr>
            <a:r>
              <a:rPr lang="en-US" sz="1600" dirty="0">
                <a:solidFill>
                  <a:srgbClr val="121A5D"/>
                </a:solidFill>
                <a:latin typeface="Canva Sans 1 Bold"/>
              </a:rPr>
              <a:t>The factors in this model are</a:t>
            </a:r>
          </a:p>
          <a:p>
            <a:pPr marL="800100" lvl="1" indent="-342900">
              <a:buAutoNum type="arabicParenR"/>
            </a:pPr>
            <a:r>
              <a:rPr lang="en-US" sz="1600" dirty="0">
                <a:solidFill>
                  <a:srgbClr val="121A5D"/>
                </a:solidFill>
                <a:latin typeface="Canva Sans 1 Bold"/>
              </a:rPr>
              <a:t>market factor (MKT): excess market return; </a:t>
            </a:r>
          </a:p>
          <a:p>
            <a:pPr marL="800100" lvl="1" indent="-342900">
              <a:buAutoNum type="arabicParenR"/>
            </a:pPr>
            <a:r>
              <a:rPr lang="en-US" sz="1600" dirty="0">
                <a:solidFill>
                  <a:srgbClr val="121A5D"/>
                </a:solidFill>
                <a:latin typeface="Canva Sans 1 Bold"/>
              </a:rPr>
              <a:t>size factor (SMB): excess return of small versus large companies;</a:t>
            </a:r>
          </a:p>
          <a:p>
            <a:pPr marL="800100" lvl="1" indent="-342900">
              <a:buAutoNum type="arabicParenR"/>
            </a:pPr>
            <a:r>
              <a:rPr lang="en-US" sz="1600" dirty="0">
                <a:solidFill>
                  <a:srgbClr val="121A5D"/>
                </a:solidFill>
                <a:latin typeface="Canva Sans 1 Bold"/>
              </a:rPr>
              <a:t>value factor (HML): excess return of high book/market versus low book/market companies (value stocks versus growth stocks); </a:t>
            </a:r>
          </a:p>
          <a:p>
            <a:pPr marL="800100" lvl="1" indent="-342900">
              <a:buAutoNum type="arabicParenR"/>
            </a:pPr>
            <a:r>
              <a:rPr lang="en-US" sz="1600" dirty="0">
                <a:solidFill>
                  <a:srgbClr val="121A5D"/>
                </a:solidFill>
                <a:latin typeface="Canva Sans 1 Bold"/>
              </a:rPr>
              <a:t>profitability factor (RMW): the difference between returns of firms with high and low profitability; </a:t>
            </a:r>
          </a:p>
          <a:p>
            <a:pPr marL="800100" lvl="1" indent="-342900">
              <a:buAutoNum type="arabicParenR"/>
            </a:pPr>
            <a:r>
              <a:rPr lang="en-US" sz="1600" dirty="0">
                <a:solidFill>
                  <a:srgbClr val="121A5D"/>
                </a:solidFill>
                <a:latin typeface="Canva Sans 1 Bold"/>
              </a:rPr>
              <a:t>investment factor (CMA): difference in returns between high and low investment firms.</a:t>
            </a:r>
            <a:endParaRPr lang="en-US" sz="1600" dirty="0">
              <a:solidFill>
                <a:srgbClr val="121A5D"/>
              </a:solidFill>
              <a:latin typeface="Canva Sans 1"/>
            </a:endParaRPr>
          </a:p>
        </p:txBody>
      </p:sp>
      <p:pic>
        <p:nvPicPr>
          <p:cNvPr id="2050" name="Picture 2">
            <a:extLst>
              <a:ext uri="{FF2B5EF4-FFF2-40B4-BE49-F238E27FC236}">
                <a16:creationId xmlns:a16="http://schemas.microsoft.com/office/drawing/2014/main" id="{7387C83A-BA5A-1BB1-39DE-E59B3500FA2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226022" y="1657953"/>
            <a:ext cx="1405059" cy="1405059"/>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156">
            <a:extLst>
              <a:ext uri="{FF2B5EF4-FFF2-40B4-BE49-F238E27FC236}">
                <a16:creationId xmlns:a16="http://schemas.microsoft.com/office/drawing/2014/main" id="{9F5BDA2A-EBAB-0F7B-F2DA-205093022F50}"/>
              </a:ext>
            </a:extLst>
          </p:cNvPr>
          <p:cNvPicPr>
            <a:picLocks noChangeAspect="1"/>
          </p:cNvPicPr>
          <p:nvPr/>
        </p:nvPicPr>
        <p:blipFill>
          <a:blip r:embed="rId17"/>
          <a:stretch>
            <a:fillRect/>
          </a:stretch>
        </p:blipFill>
        <p:spPr>
          <a:xfrm>
            <a:off x="14769399" y="1657954"/>
            <a:ext cx="1617944" cy="1394412"/>
          </a:xfrm>
          <a:prstGeom prst="rect">
            <a:avLst/>
          </a:prstGeom>
        </p:spPr>
      </p:pic>
      <p:grpSp>
        <p:nvGrpSpPr>
          <p:cNvPr id="171" name="Group 170">
            <a:extLst>
              <a:ext uri="{FF2B5EF4-FFF2-40B4-BE49-F238E27FC236}">
                <a16:creationId xmlns:a16="http://schemas.microsoft.com/office/drawing/2014/main" id="{081F90AB-16C6-7228-972B-B71B8FFF142B}"/>
              </a:ext>
            </a:extLst>
          </p:cNvPr>
          <p:cNvGrpSpPr/>
          <p:nvPr/>
        </p:nvGrpSpPr>
        <p:grpSpPr>
          <a:xfrm>
            <a:off x="8030149" y="3112698"/>
            <a:ext cx="3070702" cy="3313407"/>
            <a:chOff x="-3910938" y="2222855"/>
            <a:chExt cx="3853091" cy="4157636"/>
          </a:xfrm>
        </p:grpSpPr>
        <p:sp>
          <p:nvSpPr>
            <p:cNvPr id="163" name="Callout: Down Arrow 162">
              <a:extLst>
                <a:ext uri="{FF2B5EF4-FFF2-40B4-BE49-F238E27FC236}">
                  <a16:creationId xmlns:a16="http://schemas.microsoft.com/office/drawing/2014/main" id="{C222FB98-FE98-9F24-10A5-19D2177804B4}"/>
                </a:ext>
              </a:extLst>
            </p:cNvPr>
            <p:cNvSpPr/>
            <p:nvPr/>
          </p:nvSpPr>
          <p:spPr>
            <a:xfrm>
              <a:off x="-3910938" y="2222855"/>
              <a:ext cx="3802800" cy="3743484"/>
            </a:xfrm>
            <a:prstGeom prst="downArrowCallout">
              <a:avLst>
                <a:gd name="adj1" fmla="val 10368"/>
                <a:gd name="adj2" fmla="val 12197"/>
                <a:gd name="adj3" fmla="val 14635"/>
                <a:gd name="adj4" fmla="val 77512"/>
              </a:avLst>
            </a:prstGeom>
            <a:solidFill>
              <a:srgbClr val="71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29">
              <a:extLst>
                <a:ext uri="{FF2B5EF4-FFF2-40B4-BE49-F238E27FC236}">
                  <a16:creationId xmlns:a16="http://schemas.microsoft.com/office/drawing/2014/main" id="{886F68FF-A436-030B-D309-CDADBDAEBCB9}"/>
                </a:ext>
              </a:extLst>
            </p:cNvPr>
            <p:cNvSpPr txBox="1"/>
            <p:nvPr/>
          </p:nvSpPr>
          <p:spPr>
            <a:xfrm>
              <a:off x="-3675510" y="6071535"/>
              <a:ext cx="3617663" cy="308956"/>
            </a:xfrm>
            <a:prstGeom prst="rect">
              <a:avLst/>
            </a:prstGeom>
          </p:spPr>
          <p:txBody>
            <a:bodyPr wrap="square" lIns="0" tIns="0" rIns="0" bIns="0" rtlCol="0" anchor="t">
              <a:spAutoFit/>
            </a:bodyPr>
            <a:lstStyle/>
            <a:p>
              <a:r>
                <a:rPr lang="en-US" sz="1600" dirty="0" err="1">
                  <a:solidFill>
                    <a:srgbClr val="121A5D"/>
                  </a:solidFill>
                  <a:latin typeface="Canva Sans 1"/>
                </a:rPr>
                <a:t>Fama</a:t>
              </a:r>
              <a:r>
                <a:rPr lang="en-US" sz="1600" dirty="0">
                  <a:solidFill>
                    <a:srgbClr val="121A5D"/>
                  </a:solidFill>
                  <a:latin typeface="Canva Sans 1"/>
                </a:rPr>
                <a:t>–French five-factor Model</a:t>
              </a:r>
            </a:p>
          </p:txBody>
        </p:sp>
        <p:sp>
          <p:nvSpPr>
            <p:cNvPr id="165" name="Oval 164">
              <a:extLst>
                <a:ext uri="{FF2B5EF4-FFF2-40B4-BE49-F238E27FC236}">
                  <a16:creationId xmlns:a16="http://schemas.microsoft.com/office/drawing/2014/main" id="{A62AE2F0-EF6F-F5C2-64F9-F8F47E5E5182}"/>
                </a:ext>
              </a:extLst>
            </p:cNvPr>
            <p:cNvSpPr/>
            <p:nvPr/>
          </p:nvSpPr>
          <p:spPr>
            <a:xfrm>
              <a:off x="-3498142" y="2348461"/>
              <a:ext cx="1113512" cy="1113512"/>
            </a:xfrm>
            <a:prstGeom prst="ellipse">
              <a:avLst/>
            </a:prstGeom>
            <a:solidFill>
              <a:srgbClr val="FDC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21A5D"/>
                  </a:solidFill>
                </a:rPr>
                <a:t>SMB</a:t>
              </a:r>
            </a:p>
          </p:txBody>
        </p:sp>
        <p:sp>
          <p:nvSpPr>
            <p:cNvPr id="166" name="Oval 165">
              <a:extLst>
                <a:ext uri="{FF2B5EF4-FFF2-40B4-BE49-F238E27FC236}">
                  <a16:creationId xmlns:a16="http://schemas.microsoft.com/office/drawing/2014/main" id="{BAD5D2C7-4E46-BC00-481E-DD02F2E002C5}"/>
                </a:ext>
              </a:extLst>
            </p:cNvPr>
            <p:cNvSpPr/>
            <p:nvPr/>
          </p:nvSpPr>
          <p:spPr>
            <a:xfrm>
              <a:off x="-2539275" y="3128443"/>
              <a:ext cx="1113512" cy="1113512"/>
            </a:xfrm>
            <a:prstGeom prst="ellipse">
              <a:avLst/>
            </a:prstGeom>
            <a:solidFill>
              <a:srgbClr val="FDC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21A5D"/>
                  </a:solidFill>
                </a:rPr>
                <a:t>HML</a:t>
              </a:r>
            </a:p>
          </p:txBody>
        </p:sp>
        <p:sp>
          <p:nvSpPr>
            <p:cNvPr id="167" name="Oval 166">
              <a:extLst>
                <a:ext uri="{FF2B5EF4-FFF2-40B4-BE49-F238E27FC236}">
                  <a16:creationId xmlns:a16="http://schemas.microsoft.com/office/drawing/2014/main" id="{C7E9D52F-585D-1C91-8C4C-FEFBA96A211D}"/>
                </a:ext>
              </a:extLst>
            </p:cNvPr>
            <p:cNvSpPr/>
            <p:nvPr/>
          </p:nvSpPr>
          <p:spPr>
            <a:xfrm>
              <a:off x="-1398382" y="2274754"/>
              <a:ext cx="1113512" cy="1113512"/>
            </a:xfrm>
            <a:prstGeom prst="ellipse">
              <a:avLst/>
            </a:prstGeom>
            <a:solidFill>
              <a:srgbClr val="FDC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21A5D"/>
                  </a:solidFill>
                </a:rPr>
                <a:t>MKT</a:t>
              </a:r>
            </a:p>
          </p:txBody>
        </p:sp>
        <p:sp>
          <p:nvSpPr>
            <p:cNvPr id="168" name="Oval 167">
              <a:extLst>
                <a:ext uri="{FF2B5EF4-FFF2-40B4-BE49-F238E27FC236}">
                  <a16:creationId xmlns:a16="http://schemas.microsoft.com/office/drawing/2014/main" id="{25C94236-E076-7E95-6543-ABBD4CE71E4C}"/>
                </a:ext>
              </a:extLst>
            </p:cNvPr>
            <p:cNvSpPr/>
            <p:nvPr/>
          </p:nvSpPr>
          <p:spPr>
            <a:xfrm>
              <a:off x="-3590060" y="3795533"/>
              <a:ext cx="1205429" cy="1113512"/>
            </a:xfrm>
            <a:prstGeom prst="ellipse">
              <a:avLst/>
            </a:prstGeom>
            <a:solidFill>
              <a:srgbClr val="FDC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21A5D"/>
                  </a:solidFill>
                </a:rPr>
                <a:t>CMA</a:t>
              </a:r>
            </a:p>
          </p:txBody>
        </p:sp>
        <p:sp>
          <p:nvSpPr>
            <p:cNvPr id="169" name="Oval 168">
              <a:extLst>
                <a:ext uri="{FF2B5EF4-FFF2-40B4-BE49-F238E27FC236}">
                  <a16:creationId xmlns:a16="http://schemas.microsoft.com/office/drawing/2014/main" id="{FCD7CF37-8F7C-9FAC-CC4A-DBF56CA8279C}"/>
                </a:ext>
              </a:extLst>
            </p:cNvPr>
            <p:cNvSpPr/>
            <p:nvPr/>
          </p:nvSpPr>
          <p:spPr>
            <a:xfrm>
              <a:off x="-1566918" y="3827778"/>
              <a:ext cx="1282048" cy="1065067"/>
            </a:xfrm>
            <a:prstGeom prst="ellipse">
              <a:avLst/>
            </a:prstGeom>
            <a:solidFill>
              <a:srgbClr val="FDC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21A5D"/>
                  </a:solidFill>
                </a:rPr>
                <a:t>RMW</a:t>
              </a:r>
            </a:p>
          </p:txBody>
        </p:sp>
      </p:grpSp>
      <p:sp>
        <p:nvSpPr>
          <p:cNvPr id="172" name="TextBox 130">
            <a:extLst>
              <a:ext uri="{FF2B5EF4-FFF2-40B4-BE49-F238E27FC236}">
                <a16:creationId xmlns:a16="http://schemas.microsoft.com/office/drawing/2014/main" id="{5A2EE56F-80E6-BA3E-03E6-CA57083EE8FB}"/>
              </a:ext>
            </a:extLst>
          </p:cNvPr>
          <p:cNvSpPr txBox="1"/>
          <p:nvPr/>
        </p:nvSpPr>
        <p:spPr>
          <a:xfrm>
            <a:off x="7588286" y="1518505"/>
            <a:ext cx="2244451" cy="246221"/>
          </a:xfrm>
          <a:prstGeom prst="rect">
            <a:avLst/>
          </a:prstGeom>
        </p:spPr>
        <p:txBody>
          <a:bodyPr wrap="square" lIns="0" tIns="0" rIns="0" bIns="0" rtlCol="0" anchor="t">
            <a:spAutoFit/>
          </a:bodyPr>
          <a:lstStyle/>
          <a:p>
            <a:r>
              <a:rPr lang="en-US" sz="1600" dirty="0">
                <a:solidFill>
                  <a:srgbClr val="121A5D"/>
                </a:solidFill>
                <a:latin typeface="Canva Sans 1 Bold"/>
              </a:rPr>
              <a:t>Data Preparation</a:t>
            </a:r>
          </a:p>
        </p:txBody>
      </p:sp>
    </p:spTree>
    <p:extLst>
      <p:ext uri="{BB962C8B-B14F-4D97-AF65-F5344CB8AC3E}">
        <p14:creationId xmlns:p14="http://schemas.microsoft.com/office/powerpoint/2010/main" val="589598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C4159CF0-88AB-24A6-4153-8D51223B4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754" y="1376737"/>
            <a:ext cx="6866543" cy="3233891"/>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3679808" y="482600"/>
            <a:ext cx="4727731" cy="396904"/>
          </a:xfrm>
          <a:prstGeom prst="rect">
            <a:avLst/>
          </a:prstGeom>
        </p:spPr>
        <p:txBody>
          <a:bodyPr lIns="0" tIns="0" rIns="0" bIns="0" rtlCol="0" anchor="t">
            <a:spAutoFit/>
          </a:bodyPr>
          <a:lstStyle/>
          <a:p>
            <a:pPr algn="ctr">
              <a:lnSpc>
                <a:spcPts val="2987"/>
              </a:lnSpc>
            </a:pPr>
            <a:r>
              <a:rPr lang="en-US" sz="3200" b="1" dirty="0">
                <a:solidFill>
                  <a:srgbClr val="121A5D"/>
                </a:solidFill>
                <a:latin typeface="Canva Sans 1 Bold"/>
              </a:rPr>
              <a:t>EDA</a:t>
            </a:r>
          </a:p>
        </p:txBody>
      </p:sp>
      <p:pic>
        <p:nvPicPr>
          <p:cNvPr id="8" name="Picture 4">
            <a:extLst>
              <a:ext uri="{FF2B5EF4-FFF2-40B4-BE49-F238E27FC236}">
                <a16:creationId xmlns:a16="http://schemas.microsoft.com/office/drawing/2014/main" id="{FDD575C7-9CC0-AF88-1E1B-E9FFC92780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3996" y="1142404"/>
            <a:ext cx="4843514" cy="386907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34">
            <a:extLst>
              <a:ext uri="{FF2B5EF4-FFF2-40B4-BE49-F238E27FC236}">
                <a16:creationId xmlns:a16="http://schemas.microsoft.com/office/drawing/2014/main" id="{3DF52507-34A5-B1D9-B21F-C4C89BAA6673}"/>
              </a:ext>
            </a:extLst>
          </p:cNvPr>
          <p:cNvSpPr txBox="1"/>
          <p:nvPr/>
        </p:nvSpPr>
        <p:spPr>
          <a:xfrm>
            <a:off x="5727311" y="4988820"/>
            <a:ext cx="5975277" cy="1231106"/>
          </a:xfrm>
          <a:prstGeom prst="rect">
            <a:avLst/>
          </a:prstGeom>
        </p:spPr>
        <p:txBody>
          <a:bodyPr wrap="square" lIns="0" tIns="0" rIns="0" bIns="0" rtlCol="0" anchor="t">
            <a:spAutoFit/>
          </a:bodyPr>
          <a:lstStyle/>
          <a:p>
            <a:r>
              <a:rPr lang="en-US" sz="1600" b="1" dirty="0">
                <a:solidFill>
                  <a:srgbClr val="121A5D"/>
                </a:solidFill>
                <a:latin typeface="Canva Sans 1"/>
              </a:rPr>
              <a:t>How do we deal with missing values?</a:t>
            </a:r>
            <a:r>
              <a:rPr lang="en-US" sz="1600" dirty="0">
                <a:solidFill>
                  <a:srgbClr val="121A5D"/>
                </a:solidFill>
                <a:latin typeface="Canva Sans 1"/>
              </a:rPr>
              <a:t> </a:t>
            </a:r>
          </a:p>
          <a:p>
            <a:pPr marL="285750" indent="-285750">
              <a:buFont typeface="Arial" panose="020B0604020202020204" pitchFamily="34" charset="0"/>
              <a:buChar char="•"/>
            </a:pPr>
            <a:r>
              <a:rPr lang="en-US" sz="1600" dirty="0">
                <a:solidFill>
                  <a:srgbClr val="121A5D"/>
                </a:solidFill>
                <a:latin typeface="Canva Sans 1"/>
              </a:rPr>
              <a:t>News headlines: for days without any news articles, imputed with positive = 0, negative = 0, neutral = 1, and volume = 0</a:t>
            </a:r>
          </a:p>
          <a:p>
            <a:pPr marL="285750" indent="-285750">
              <a:buFont typeface="Arial" panose="020B0604020202020204" pitchFamily="34" charset="0"/>
              <a:buChar char="•"/>
            </a:pPr>
            <a:r>
              <a:rPr lang="en-US" sz="1600" dirty="0">
                <a:solidFill>
                  <a:srgbClr val="121A5D"/>
                </a:solidFill>
                <a:latin typeface="Canva Sans 1"/>
              </a:rPr>
              <a:t>Stock Prices: utilize the stock price from the previous trading day to fill in the missing stock prices</a:t>
            </a:r>
          </a:p>
        </p:txBody>
      </p:sp>
      <p:sp>
        <p:nvSpPr>
          <p:cNvPr id="11" name="TextBox 134">
            <a:extLst>
              <a:ext uri="{FF2B5EF4-FFF2-40B4-BE49-F238E27FC236}">
                <a16:creationId xmlns:a16="http://schemas.microsoft.com/office/drawing/2014/main" id="{84AFEC72-2764-BD31-25CF-2672231F9951}"/>
              </a:ext>
            </a:extLst>
          </p:cNvPr>
          <p:cNvSpPr txBox="1"/>
          <p:nvPr/>
        </p:nvSpPr>
        <p:spPr>
          <a:xfrm>
            <a:off x="489412" y="4965060"/>
            <a:ext cx="4558098" cy="984885"/>
          </a:xfrm>
          <a:prstGeom prst="rect">
            <a:avLst/>
          </a:prstGeom>
        </p:spPr>
        <p:txBody>
          <a:bodyPr wrap="square" lIns="0" tIns="0" rIns="0" bIns="0" rtlCol="0" anchor="t">
            <a:spAutoFit/>
          </a:bodyPr>
          <a:lstStyle/>
          <a:p>
            <a:r>
              <a:rPr lang="en-US" sz="1600" dirty="0">
                <a:solidFill>
                  <a:srgbClr val="121A5D"/>
                </a:solidFill>
                <a:latin typeface="Canva Sans 1"/>
              </a:rPr>
              <a:t>The heatmap shows our inputs (combining quantitative analysis of </a:t>
            </a:r>
            <a:r>
              <a:rPr lang="en-US" sz="1600" dirty="0" err="1">
                <a:solidFill>
                  <a:srgbClr val="121A5D"/>
                </a:solidFill>
                <a:latin typeface="Canva Sans 1"/>
              </a:rPr>
              <a:t>Fama</a:t>
            </a:r>
            <a:r>
              <a:rPr lang="en-US" sz="1600" dirty="0">
                <a:solidFill>
                  <a:srgbClr val="121A5D"/>
                </a:solidFill>
                <a:latin typeface="Canva Sans 1"/>
              </a:rPr>
              <a:t>-French Five-Factors model with the sentiment analysis from financial news headlines) and output (adjusted closing stock price). </a:t>
            </a:r>
          </a:p>
        </p:txBody>
      </p:sp>
    </p:spTree>
    <p:extLst>
      <p:ext uri="{BB962C8B-B14F-4D97-AF65-F5344CB8AC3E}">
        <p14:creationId xmlns:p14="http://schemas.microsoft.com/office/powerpoint/2010/main" val="1730002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8175" y="4368128"/>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096000" y="-1134627"/>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066800" y="2716924"/>
            <a:ext cx="10299700" cy="1143518"/>
          </a:xfrm>
          <a:prstGeom prst="rect">
            <a:avLst/>
          </a:prstGeom>
          <a:solidFill>
            <a:schemeClr val="tx1">
              <a:lumMod val="95000"/>
              <a:lumOff val="5000"/>
              <a:alpha val="23137"/>
            </a:schemeClr>
          </a:solidFill>
        </p:spPr>
        <p:txBody>
          <a:bodyPr wrap="square" lIns="0" tIns="0" rIns="0" bIns="0" rtlCol="0" anchor="t">
            <a:spAutoFit/>
          </a:bodyPr>
          <a:lstStyle/>
          <a:p>
            <a:pPr algn="ctr">
              <a:lnSpc>
                <a:spcPts val="9502"/>
              </a:lnSpc>
            </a:pPr>
            <a:r>
              <a:rPr lang="en-US" sz="6788" dirty="0">
                <a:solidFill>
                  <a:srgbClr val="FFFFFF"/>
                </a:solidFill>
                <a:effectLst>
                  <a:outerShdw blurRad="50800" dist="38100" dir="2700000" algn="tl" rotWithShape="0">
                    <a:prstClr val="black">
                      <a:alpha val="40000"/>
                    </a:prstClr>
                  </a:outerShdw>
                </a:effectLst>
                <a:latin typeface="Fraunces Bold"/>
              </a:rPr>
              <a:t>Data Modeling</a:t>
            </a:r>
          </a:p>
        </p:txBody>
      </p:sp>
      <p:sp>
        <p:nvSpPr>
          <p:cNvPr id="17" name="Freeform 17"/>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18" name="Freeform 18"/>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rot="4229437">
            <a:off x="7416317" y="-3081638"/>
            <a:ext cx="6862849" cy="6973506"/>
            <a:chOff x="0" y="0"/>
            <a:chExt cx="13725699" cy="13947012"/>
          </a:xfrm>
        </p:grpSpPr>
        <p:sp>
          <p:nvSpPr>
            <p:cNvPr id="20" name="Freeform 20"/>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1" name="Freeform 2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2" name="Freeform 22"/>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grpSp>
        <p:nvGrpSpPr>
          <p:cNvPr id="23" name="Group 23"/>
          <p:cNvGrpSpPr/>
          <p:nvPr/>
        </p:nvGrpSpPr>
        <p:grpSpPr>
          <a:xfrm rot="4229437">
            <a:off x="-3785780" y="2685447"/>
            <a:ext cx="6862849" cy="6973506"/>
            <a:chOff x="0" y="0"/>
            <a:chExt cx="13725699" cy="13947012"/>
          </a:xfrm>
        </p:grpSpPr>
        <p:sp>
          <p:nvSpPr>
            <p:cNvPr id="24" name="Freeform 24"/>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5" name="Freeform 25"/>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6" name="Freeform 26"/>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sp>
        <p:nvSpPr>
          <p:cNvPr id="27" name="Freeform 27"/>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Freeform 29"/>
          <p:cNvSpPr/>
          <p:nvPr/>
        </p:nvSpPr>
        <p:spPr>
          <a:xfrm>
            <a:off x="1805264" y="3947870"/>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2021332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TotalTime>
  <Words>1909</Words>
  <Application>Microsoft Office PowerPoint</Application>
  <PresentationFormat>Widescreen</PresentationFormat>
  <Paragraphs>279</Paragraphs>
  <Slides>27</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Arial</vt:lpstr>
      <vt:lpstr>Calibri</vt:lpstr>
      <vt:lpstr>Calibri Light</vt:lpstr>
      <vt:lpstr>CambriaMath</vt:lpstr>
      <vt:lpstr>Canva Sans 1</vt:lpstr>
      <vt:lpstr>Canva Sans 1 Bold</vt:lpstr>
      <vt:lpstr>Courier New</vt:lpstr>
      <vt:lpstr>Fraunces Bold</vt:lpstr>
      <vt:lpstr>HK Grotesk</vt:lpstr>
      <vt:lpstr>Horizon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Templates: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Wei-Hua (Wafer) Hsu</dc:creator>
  <cp:lastModifiedBy>Wei-Hua (Wafer) Hsu</cp:lastModifiedBy>
  <cp:revision>2</cp:revision>
  <dcterms:created xsi:type="dcterms:W3CDTF">2023-07-22T16:31:38Z</dcterms:created>
  <dcterms:modified xsi:type="dcterms:W3CDTF">2023-07-22T22:33:59Z</dcterms:modified>
</cp:coreProperties>
</file>